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46" r:id="rId2"/>
    <p:sldMasterId id="2147483733" r:id="rId3"/>
  </p:sldMasterIdLst>
  <p:notesMasterIdLst>
    <p:notesMasterId r:id="rId43"/>
  </p:notesMasterIdLst>
  <p:sldIdLst>
    <p:sldId id="379" r:id="rId4"/>
    <p:sldId id="381" r:id="rId5"/>
    <p:sldId id="382" r:id="rId6"/>
    <p:sldId id="383" r:id="rId7"/>
    <p:sldId id="384" r:id="rId8"/>
    <p:sldId id="385" r:id="rId9"/>
    <p:sldId id="386" r:id="rId10"/>
    <p:sldId id="392" r:id="rId11"/>
    <p:sldId id="416" r:id="rId12"/>
    <p:sldId id="394" r:id="rId13"/>
    <p:sldId id="427" r:id="rId14"/>
    <p:sldId id="393" r:id="rId15"/>
    <p:sldId id="419" r:id="rId16"/>
    <p:sldId id="429" r:id="rId17"/>
    <p:sldId id="428" r:id="rId18"/>
    <p:sldId id="420" r:id="rId19"/>
    <p:sldId id="403" r:id="rId20"/>
    <p:sldId id="405" r:id="rId21"/>
    <p:sldId id="426" r:id="rId22"/>
    <p:sldId id="430" r:id="rId23"/>
    <p:sldId id="431" r:id="rId24"/>
    <p:sldId id="423" r:id="rId25"/>
    <p:sldId id="425" r:id="rId26"/>
    <p:sldId id="396" r:id="rId27"/>
    <p:sldId id="397" r:id="rId28"/>
    <p:sldId id="398" r:id="rId29"/>
    <p:sldId id="424" r:id="rId30"/>
    <p:sldId id="411" r:id="rId31"/>
    <p:sldId id="399" r:id="rId32"/>
    <p:sldId id="395" r:id="rId33"/>
    <p:sldId id="400" r:id="rId34"/>
    <p:sldId id="401" r:id="rId35"/>
    <p:sldId id="410" r:id="rId36"/>
    <p:sldId id="421" r:id="rId37"/>
    <p:sldId id="409" r:id="rId38"/>
    <p:sldId id="412" r:id="rId39"/>
    <p:sldId id="413" r:id="rId40"/>
    <p:sldId id="414" r:id="rId41"/>
    <p:sldId id="415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2" userDrawn="1">
          <p15:clr>
            <a:srgbClr val="A4A3A4"/>
          </p15:clr>
        </p15:guide>
        <p15:guide id="4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02D"/>
    <a:srgbClr val="595959"/>
    <a:srgbClr val="16DFDA"/>
    <a:srgbClr val="30F358"/>
    <a:srgbClr val="30F35F"/>
    <a:srgbClr val="1240C7"/>
    <a:srgbClr val="1157C7"/>
    <a:srgbClr val="1D8BC4"/>
    <a:srgbClr val="2BC9D0"/>
    <a:srgbClr val="187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5" autoAdjust="0"/>
    <p:restoredTop sz="94802"/>
  </p:normalViewPr>
  <p:slideViewPr>
    <p:cSldViewPr snapToGrid="0" snapToObjects="1">
      <p:cViewPr varScale="1">
        <p:scale>
          <a:sx n="125" d="100"/>
          <a:sy n="125" d="100"/>
        </p:scale>
        <p:origin x="427" y="82"/>
      </p:cViewPr>
      <p:guideLst>
        <p:guide orient="horz" pos="1620"/>
        <p:guide pos="2880"/>
        <p:guide orient="horz" pos="972"/>
        <p:guide pos="3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74"/>
    </p:cViewPr>
  </p:sorterViewPr>
  <p:notesViewPr>
    <p:cSldViewPr snapToGrid="0" snapToObjects="1">
      <p:cViewPr varScale="1">
        <p:scale>
          <a:sx n="146" d="100"/>
          <a:sy n="146" d="100"/>
        </p:scale>
        <p:origin x="3736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F5F8-0ABE-F041-B053-C6E9A0DA689D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20791-EC40-7341-8BCC-58405AA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9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C1FE776-027C-49A1-9C5E-1D036F0CF636}" type="slidenum">
              <a:rPr lang="en-US" altLang="en-US" sz="1200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2</a:t>
            </a:fld>
            <a:endParaRPr lang="en-US" altLang="en-US" sz="1200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99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FE082F8-DAB6-4B26-B4BD-81BAD217E0C9}" type="slidenum">
              <a:rPr lang="en-US" altLang="en-US" sz="1200" smtClean="0"/>
              <a:pPr/>
              <a:t>19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4390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FE082F8-DAB6-4B26-B4BD-81BAD217E0C9}" type="slidenum">
              <a:rPr lang="en-US" altLang="en-US" sz="1200" smtClean="0"/>
              <a:pPr/>
              <a:t>20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6505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2F80F64-C5F1-40A9-9316-E610486504F9}" type="slidenum">
              <a:rPr lang="en-US" altLang="en-US" sz="1200" smtClean="0"/>
              <a:pPr/>
              <a:t>22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81048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128" fontAlgn="auto">
              <a:spcBef>
                <a:spcPts val="0"/>
              </a:spcBef>
              <a:spcAft>
                <a:spcPts val="0"/>
              </a:spcAft>
              <a:defRPr/>
            </a:pPr>
            <a:fld id="{53E78373-4148-42BF-9584-BBEC7C09C7F8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defTabSz="914128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2244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</a:t>
            </a:r>
            <a:r>
              <a:rPr lang="en-US" baseline="0" dirty="0" smtClean="0"/>
              <a:t> referred to as Day 2 challenges.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0791-EC40-7341-8BCC-58405AAD91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0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594A32E-A387-4812-A9C5-33A5B94E62F1}" type="slidenum">
              <a:rPr lang="en-US" altLang="en-US" sz="1200" smtClean="0"/>
              <a:pPr/>
              <a:t>28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7490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381000"/>
            <a:ext cx="4572000" cy="2573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73106C6-E3AC-4A48-B80B-E33243F3E7D3}" type="slidenum">
              <a:rPr lang="en-US" altLang="en-US" sz="1200" smtClean="0"/>
              <a:pPr/>
              <a:t>29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28363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BB1917A-1D3C-4C7B-BA10-98CA20C4B55A}" type="slidenum">
              <a:rPr lang="en-US" altLang="en-US" sz="1200" smtClean="0"/>
              <a:pPr/>
              <a:t>33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4192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2F80F64-C5F1-40A9-9316-E610486504F9}" type="slidenum">
              <a:rPr lang="en-US" altLang="en-US" sz="1200" smtClean="0"/>
              <a:pPr/>
              <a:t>34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99844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D1627B7-9B48-485F-9277-F85FE94C6E88}" type="slidenum">
              <a:rPr lang="en-US" altLang="en-US" sz="1200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35</a:t>
            </a:fld>
            <a:endParaRPr lang="en-US" altLang="en-US" sz="1200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0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381000"/>
            <a:ext cx="4572000" cy="2573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8FFD6C-E969-4910-8A9C-13749EC487A5}" type="slidenum">
              <a:rPr lang="en-US" sz="1000" smtClean="0">
                <a:solidFill>
                  <a:prstClr val="black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000" dirty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4159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E16FF6F-F336-4BA1-A6CE-20B1548C594D}" type="slidenum">
              <a:rPr lang="en-US" altLang="en-US" sz="1200" smtClean="0"/>
              <a:pPr/>
              <a:t>36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06518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A64B542-7632-4C5D-9FBD-A97531D932D9}" type="slidenum">
              <a:rPr lang="en-US" altLang="en-US" sz="1200" smtClean="0"/>
              <a:pPr/>
              <a:t>39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182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BDC6F94F-E88F-49D0-BCD1-D05EA03FEEAD}" type="slidenum">
              <a:rPr lang="en-US" altLang="en-US" sz="1200" smtClean="0"/>
              <a:pPr/>
              <a:t>5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3366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381000"/>
            <a:ext cx="4572000" cy="2573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EE2C91-2A80-40DB-A423-2CAC51520419}" type="slidenum">
              <a:rPr lang="en-US" sz="1000" smtClean="0">
                <a:solidFill>
                  <a:prstClr val="black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000" dirty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973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B170A8B-6546-408E-AC06-DFEE8C3376B0}" type="slidenum">
              <a:rPr lang="en-US" altLang="en-US" sz="1200" smtClean="0"/>
              <a:pPr/>
              <a:t>13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6594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96EF125-6ED1-4DC4-B5E2-0AEF3DA25B95}" type="slidenum">
              <a:rPr lang="en-US" altLang="en-US" sz="1200" smtClean="0"/>
              <a:pPr/>
              <a:t>14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6884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B170A8B-6546-408E-AC06-DFEE8C3376B0}" type="slidenum">
              <a:rPr lang="en-US" altLang="en-US" sz="1200" smtClean="0"/>
              <a:pPr/>
              <a:t>15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9696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FE082F8-DAB6-4B26-B4BD-81BAD217E0C9}" type="slidenum">
              <a:rPr lang="en-US" altLang="en-US" sz="1200" smtClean="0"/>
              <a:pPr/>
              <a:t>17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5417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C95EBBC8-8EF7-4138-A8B4-861A8A7BC48A}" type="slidenum">
              <a:rPr lang="en-US" altLang="en-US" sz="1200" smtClean="0"/>
              <a:pPr/>
              <a:t>18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6219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16572"/>
            <a:ext cx="8197998" cy="643302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149929"/>
            <a:ext cx="8197998" cy="3027218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Clr>
                <a:srgbClr val="D3002D"/>
              </a:buClr>
              <a:buFontTx/>
              <a:buNone/>
              <a:defRPr sz="20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692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1458"/>
            <a:ext cx="8229600" cy="6881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57250"/>
            <a:ext cx="8229600" cy="3771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3577" y="4767263"/>
            <a:ext cx="914400" cy="2744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E6E6073-E785-4AC5-BA83-5F47CA90828E}" type="datetimeFigureOut">
              <a:rPr lang="en-US" altLang="en-US"/>
              <a:pPr>
                <a:defRPr/>
              </a:pPr>
              <a:t>10/15/2019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4767263"/>
            <a:ext cx="4114800" cy="274439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0177" y="4767263"/>
            <a:ext cx="533400" cy="2744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25421D3-77CF-4CD2-88B3-0C8F80F968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474006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342" y="2713289"/>
            <a:ext cx="8169021" cy="1371808"/>
          </a:xfrm>
          <a:prstGeom prst="rect">
            <a:avLst/>
          </a:prstGeom>
        </p:spPr>
        <p:txBody>
          <a:bodyPr lIns="54864" anchor="ctr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insert presentation title here</a:t>
            </a:r>
          </a:p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831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16571"/>
            <a:ext cx="8206637" cy="121826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for two-line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724891"/>
            <a:ext cx="8206637" cy="250826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rgbClr val="D9D9D9"/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376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349516"/>
            <a:ext cx="8196228" cy="689576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4000" b="1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0940" y="1144623"/>
            <a:ext cx="3941728" cy="427919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2000" b="1" i="0">
                <a:solidFill>
                  <a:srgbClr val="D9D9D9"/>
                </a:solidFill>
                <a:latin typeface="Arial"/>
                <a:cs typeface="Arial"/>
              </a:defRPr>
            </a:lvl1pPr>
            <a:lvl2pPr marL="3460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62865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9175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9F2858-AEB7-E94E-B85B-72F7470B9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533" y="1144623"/>
            <a:ext cx="4053776" cy="439229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="1">
                <a:solidFill>
                  <a:srgbClr val="D9D9D9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38A0F96-A72A-0949-BE1F-FF2EC5DA0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79" y="1639096"/>
            <a:ext cx="3941889" cy="2586539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D9D9D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FE9EB5A-375D-744C-9402-23D17043E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532" y="1639097"/>
            <a:ext cx="4054475" cy="2586538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D9D9D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0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16571"/>
            <a:ext cx="8197998" cy="629447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122219"/>
            <a:ext cx="8197998" cy="3069454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26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16571"/>
            <a:ext cx="8206637" cy="1225193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for two-line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738745"/>
            <a:ext cx="8206637" cy="2494411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281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349515"/>
            <a:ext cx="8196228" cy="661867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40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0940" y="1130768"/>
            <a:ext cx="3941728" cy="427919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3460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62865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9175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9F2858-AEB7-E94E-B85B-72F7470B9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533" y="1130768"/>
            <a:ext cx="4053776" cy="439229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="1">
                <a:solidFill>
                  <a:srgbClr val="262626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38A0F96-A72A-0949-BE1F-FF2EC5DA0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79" y="1625241"/>
            <a:ext cx="3941889" cy="2579613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FE9EB5A-375D-744C-9402-23D17043E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532" y="1625242"/>
            <a:ext cx="4054475" cy="2579612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70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77" y="90487"/>
            <a:ext cx="8675489" cy="623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77" y="742950"/>
            <a:ext cx="8675489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15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082" y="390906"/>
            <a:ext cx="8227457" cy="3086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082" y="700680"/>
            <a:ext cx="8227457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1363862" y="4767263"/>
            <a:ext cx="660201" cy="274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514600" y="4767263"/>
            <a:ext cx="4114800" cy="274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HPE and Channel Partner internal use only</a:t>
            </a:r>
            <a:endParaRPr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460177" y="4767263"/>
            <a:ext cx="842963" cy="274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D2A56-89EE-4009-9E41-1770D12A73C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86895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77" y="90487"/>
            <a:ext cx="8675489" cy="62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3862" y="4767263"/>
            <a:ext cx="660201" cy="274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B4B7-C87F-4230-86B6-005EA27E77E7}" type="datetimeFigureOut">
              <a:rPr lang="en-US" altLang="en-US"/>
              <a:pPr>
                <a:defRPr/>
              </a:pPr>
              <a:t>10/15/2019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4767263"/>
            <a:ext cx="4114800" cy="274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875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177" y="4767263"/>
            <a:ext cx="842963" cy="274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03EC-D8F7-4924-BE64-A7F7077744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96981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B49A26-FF84-8246-8476-FEAC6CEA8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2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706BD3-338D-2A4E-AE99-D0DE15A2F96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7514B3-1FCC-D149-9DE1-AFB263FAE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cker_(software)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8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68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7FC9D7BB-309F-6C48-8BD9-D256072B4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342" y="2835209"/>
            <a:ext cx="8169021" cy="1371808"/>
          </a:xfrm>
        </p:spPr>
        <p:txBody>
          <a:bodyPr/>
          <a:lstStyle/>
          <a:p>
            <a:r>
              <a:rPr lang="en-US" dirty="0"/>
              <a:t>Deep Learning With Horovod and  </a:t>
            </a:r>
            <a:r>
              <a:rPr lang="en-US" dirty="0" err="1" smtClean="0"/>
              <a:t>TensorFlow</a:t>
            </a:r>
            <a:r>
              <a:rPr lang="en-US" dirty="0" smtClean="0"/>
              <a:t> </a:t>
            </a:r>
            <a:r>
              <a:rPr lang="en-US" dirty="0"/>
              <a:t>Using GPUs </a:t>
            </a:r>
            <a:r>
              <a:rPr lang="en-US" dirty="0" smtClean="0"/>
              <a:t>and </a:t>
            </a:r>
            <a:r>
              <a:rPr lang="en-US" dirty="0"/>
              <a:t>Docker </a:t>
            </a:r>
            <a:r>
              <a:rPr lang="en-US" dirty="0" smtClean="0"/>
              <a:t>Containers</a:t>
            </a:r>
          </a:p>
          <a:p>
            <a:endParaRPr lang="en-US" sz="1200" dirty="0" smtClean="0"/>
          </a:p>
          <a:p>
            <a:r>
              <a:rPr lang="en-US" sz="1200" dirty="0" smtClean="0"/>
              <a:t>Tom Phelan           BlueData </a:t>
            </a:r>
            <a:r>
              <a:rPr lang="en-US" sz="1200" dirty="0"/>
              <a:t>CTO / HPE </a:t>
            </a:r>
            <a:r>
              <a:rPr lang="en-US" sz="1200" dirty="0" smtClean="0"/>
              <a:t>Fellow                      </a:t>
            </a:r>
            <a:endParaRPr lang="en-US" sz="1200" dirty="0"/>
          </a:p>
          <a:p>
            <a:r>
              <a:rPr lang="en-US" sz="1200" dirty="0" smtClean="0"/>
              <a:t>thomas.phelan@hpe.com</a:t>
            </a:r>
            <a:r>
              <a:rPr lang="en-US" sz="1200" dirty="0"/>
              <a:t>, @tapbluedata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457200" y="181571"/>
            <a:ext cx="8229600" cy="688181"/>
          </a:xfrm>
        </p:spPr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Deep Neural Network </a:t>
            </a:r>
            <a:r>
              <a:rPr lang="en-US" altLang="en-US" dirty="0" smtClean="0">
                <a:latin typeface="Arial Black" panose="020B0A04020102020204" pitchFamily="34" charset="0"/>
              </a:rPr>
              <a:t>(DNN)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22093" y="4055418"/>
            <a:ext cx="5915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https://www.kdnuggets.com/wp-content/uploads/deep-neural-network.jpg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869752"/>
            <a:ext cx="6000750" cy="30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Matrix Multipl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1" y="714375"/>
            <a:ext cx="7683698" cy="35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/>
                <a:cs typeface="Geneva"/>
              </a:rPr>
              <a:t>Matrix Multiplication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286000" y="2109787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77932" y="4103284"/>
            <a:ext cx="67800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Source</a:t>
            </a:r>
            <a:r>
              <a:rPr lang="en-US" altLang="en-US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  <a:r>
              <a:rPr lang="en-US" altLang="en-US" sz="900" u="sng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https://</a:t>
            </a:r>
            <a:r>
              <a:rPr lang="en-US" altLang="en-US" sz="900" u="sng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www.khanacademy.org/math/precalculus/precalc-matrices/multiplying-matrices-by-matrices/a/multiplying-matrices</a:t>
            </a:r>
            <a:endParaRPr lang="en-US" altLang="en-US" sz="900" u="sng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H/W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7848"/>
            <a:ext cx="6096000" cy="3393877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2250" dirty="0" smtClean="0">
              <a:solidFill>
                <a:srgbClr val="004875"/>
              </a:solidFill>
            </a:endParaRPr>
          </a:p>
          <a:p>
            <a:pPr marL="0" indent="0" algn="ctr">
              <a:buNone/>
              <a:defRPr/>
            </a:pPr>
            <a:r>
              <a:rPr lang="en-US" sz="2250" dirty="0" smtClean="0">
                <a:solidFill>
                  <a:srgbClr val="004875"/>
                </a:solidFill>
              </a:rPr>
              <a:t>Q</a:t>
            </a:r>
            <a:r>
              <a:rPr lang="en-US" sz="2250" dirty="0">
                <a:solidFill>
                  <a:srgbClr val="004875"/>
                </a:solidFill>
              </a:rPr>
              <a:t>: What hardware is commonly used for deep learning and matrix </a:t>
            </a:r>
            <a:r>
              <a:rPr lang="en-US" sz="2250" dirty="0" smtClean="0">
                <a:solidFill>
                  <a:srgbClr val="004875"/>
                </a:solidFill>
              </a:rPr>
              <a:t>multiplications?</a:t>
            </a:r>
          </a:p>
          <a:p>
            <a:pPr marL="0" indent="0" algn="ctr">
              <a:buNone/>
              <a:defRPr/>
            </a:pPr>
            <a:endParaRPr lang="en-US" sz="2250" dirty="0">
              <a:solidFill>
                <a:srgbClr val="004875"/>
              </a:solidFill>
            </a:endParaRPr>
          </a:p>
          <a:p>
            <a:pPr marL="0" indent="0" algn="ctr">
              <a:buNone/>
              <a:defRPr/>
            </a:pPr>
            <a:endParaRPr lang="en-US" sz="2250" dirty="0" smtClean="0">
              <a:solidFill>
                <a:srgbClr val="004875"/>
              </a:solidFill>
            </a:endParaRPr>
          </a:p>
          <a:p>
            <a:pPr marL="0" indent="0" algn="ctr">
              <a:buNone/>
              <a:defRPr/>
            </a:pPr>
            <a:r>
              <a:rPr lang="en-US" sz="2250" dirty="0" smtClean="0">
                <a:solidFill>
                  <a:srgbClr val="004875"/>
                </a:solidFill>
              </a:rPr>
              <a:t>A: Graphics Processing Units (aka GPUs)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/>
                <a:cs typeface="Arial Black" panose="020B0A04020102020204" pitchFamily="34" charset="0"/>
              </a:rPr>
              <a:t>S/W Requirements</a:t>
            </a:r>
          </a:p>
        </p:txBody>
      </p:sp>
      <p:sp>
        <p:nvSpPr>
          <p:cNvPr id="4915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1241" y="1065014"/>
            <a:ext cx="6103468" cy="1747459"/>
          </a:xfrm>
        </p:spPr>
        <p:txBody>
          <a:bodyPr/>
          <a:lstStyle/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Spark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TensorFlow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Horovod</a:t>
            </a:r>
            <a:endParaRPr lang="en-US" altLang="en-US" sz="2250" dirty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endParaRPr lang="en-US" altLang="en-US" sz="24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sz="10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000" dirty="0">
                <a:ea typeface="Geneva" panose="020B0503030404040204" pitchFamily="34" charset="0"/>
                <a:cs typeface="Geneva" panose="020B0503030404040204" pitchFamily="34" charset="0"/>
              </a:rPr>
              <a:t> </a:t>
            </a: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/>
                <a:cs typeface="Arial Black" panose="020B0A04020102020204" pitchFamily="34" charset="0"/>
              </a:rPr>
              <a:t>Spark</a:t>
            </a:r>
          </a:p>
        </p:txBody>
      </p:sp>
      <p:sp>
        <p:nvSpPr>
          <p:cNvPr id="4915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1240" y="1065014"/>
            <a:ext cx="6796195" cy="2706886"/>
          </a:xfrm>
        </p:spPr>
        <p:txBody>
          <a:bodyPr/>
          <a:lstStyle/>
          <a:p>
            <a:pPr>
              <a:defRPr/>
            </a:pP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A unified </a:t>
            </a:r>
            <a:r>
              <a:rPr lang="en-US" altLang="en-US" sz="2250" b="1" dirty="0">
                <a:ea typeface="Geneva" panose="020B0503030404040204" pitchFamily="34" charset="0"/>
                <a:cs typeface="Geneva" panose="020B0503030404040204" pitchFamily="34" charset="0"/>
              </a:rPr>
              <a:t>analytics engine </a:t>
            </a: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for large-scale data processing</a:t>
            </a:r>
          </a:p>
          <a:p>
            <a:pPr>
              <a:defRPr/>
            </a:pP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Easy to use</a:t>
            </a:r>
          </a:p>
          <a:p>
            <a:pPr lvl="1">
              <a:defRPr/>
            </a:pP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Java, python, scala, R</a:t>
            </a:r>
          </a:p>
          <a:p>
            <a:pPr>
              <a:defRPr/>
            </a:pP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Runs everywhere</a:t>
            </a:r>
          </a:p>
          <a:p>
            <a:pPr lvl="1">
              <a:defRPr/>
            </a:pP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Hadoop, mesos, kubernetes, standalone</a:t>
            </a:r>
          </a:p>
          <a:p>
            <a:pPr marL="0" indent="0">
              <a:buNone/>
              <a:defRPr/>
            </a:pPr>
            <a:endParaRPr lang="en-US" altLang="en-US" sz="24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sz="10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000" dirty="0">
                <a:ea typeface="Geneva" panose="020B0503030404040204" pitchFamily="34" charset="0"/>
                <a:cs typeface="Geneva" panose="020B0503030404040204" pitchFamily="34" charset="0"/>
              </a:rPr>
              <a:t> </a:t>
            </a: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95" y="1648691"/>
            <a:ext cx="1882944" cy="9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/>
                <a:cs typeface="Arial Black" panose="020B0A04020102020204" pitchFamily="34" charset="0"/>
              </a:rPr>
              <a:t>TensorFlow</a:t>
            </a:r>
          </a:p>
        </p:txBody>
      </p:sp>
      <p:sp>
        <p:nvSpPr>
          <p:cNvPr id="4915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1241" y="1065014"/>
            <a:ext cx="6352850" cy="2706886"/>
          </a:xfrm>
        </p:spPr>
        <p:txBody>
          <a:bodyPr/>
          <a:lstStyle/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An open source </a:t>
            </a:r>
            <a:r>
              <a:rPr lang="en-US" altLang="en-US" sz="2250" b="1" dirty="0" smtClean="0">
                <a:ea typeface="Geneva" panose="020B0503030404040204" pitchFamily="34" charset="0"/>
                <a:cs typeface="Geneva" panose="020B0503030404040204" pitchFamily="34" charset="0"/>
              </a:rPr>
              <a:t>artificial </a:t>
            </a:r>
            <a:r>
              <a:rPr lang="en-US" altLang="en-US" sz="2250" b="1" dirty="0">
                <a:ea typeface="Geneva" panose="020B0503030404040204" pitchFamily="34" charset="0"/>
                <a:cs typeface="Geneva" panose="020B0503030404040204" pitchFamily="34" charset="0"/>
              </a:rPr>
              <a:t>i</a:t>
            </a:r>
            <a:r>
              <a:rPr lang="en-US" altLang="en-US" sz="2250" b="1" dirty="0" smtClean="0">
                <a:ea typeface="Geneva" panose="020B0503030404040204" pitchFamily="34" charset="0"/>
                <a:cs typeface="Geneva" panose="020B0503030404040204" pitchFamily="34" charset="0"/>
              </a:rPr>
              <a:t>ntelligence library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Used for </a:t>
            </a: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training models in parallel, on multiple devices, using </a:t>
            </a: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GPUs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Builds large scale neural networks</a:t>
            </a:r>
            <a:endParaRPr lang="en-US" altLang="en-US" sz="2250" dirty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r>
              <a:rPr lang="en-US" altLang="en-US" sz="225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Train quickly. Infer accurately.</a:t>
            </a:r>
            <a:endParaRPr lang="en-US" altLang="en-US" sz="2250" dirty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endParaRPr lang="en-US" altLang="en-US" sz="24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sz="10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000" dirty="0">
                <a:ea typeface="Geneva" panose="020B0503030404040204" pitchFamily="34" charset="0"/>
                <a:cs typeface="Geneva" panose="020B0503030404040204" pitchFamily="34" charset="0"/>
              </a:rPr>
              <a:t> </a:t>
            </a: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24" y="1628775"/>
            <a:ext cx="2505670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9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Horovod</a:t>
            </a:r>
          </a:p>
        </p:txBody>
      </p:sp>
      <p:sp>
        <p:nvSpPr>
          <p:cNvPr id="471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31577" y="857250"/>
            <a:ext cx="8705255" cy="3392091"/>
          </a:xfrm>
        </p:spPr>
        <p:txBody>
          <a:bodyPr/>
          <a:lstStyle/>
          <a:p>
            <a:r>
              <a:rPr lang="en-US" altLang="en-US" sz="2000" dirty="0">
                <a:solidFill>
                  <a:srgbClr val="004875"/>
                </a:solidFill>
              </a:rPr>
              <a:t>An open source </a:t>
            </a:r>
            <a:r>
              <a:rPr lang="en-US" altLang="en-US" sz="2000" b="1" dirty="0" smtClean="0"/>
              <a:t>distributed deep learning training framework</a:t>
            </a:r>
            <a:endParaRPr lang="en-US" altLang="en-US" sz="2000" b="1" dirty="0"/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Supports multiple applications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tx2"/>
                </a:solidFill>
              </a:rPr>
              <a:t>	TensorFlow</a:t>
            </a:r>
            <a:r>
              <a:rPr lang="en-US" altLang="en-US" sz="2000" dirty="0">
                <a:solidFill>
                  <a:schemeClr val="tx2"/>
                </a:solidFill>
              </a:rPr>
              <a:t>, PyTorch, </a:t>
            </a:r>
            <a:r>
              <a:rPr lang="en-US" altLang="en-US" sz="2000" dirty="0" smtClean="0">
                <a:solidFill>
                  <a:schemeClr val="tx2"/>
                </a:solidFill>
              </a:rPr>
              <a:t>Keras</a:t>
            </a:r>
          </a:p>
          <a:p>
            <a:r>
              <a:rPr lang="en-US" altLang="en-US" sz="2000" dirty="0" smtClean="0">
                <a:solidFill>
                  <a:srgbClr val="004875"/>
                </a:solidFill>
              </a:rPr>
              <a:t>Separates </a:t>
            </a:r>
            <a:r>
              <a:rPr lang="en-US" altLang="en-US" sz="2000" dirty="0">
                <a:solidFill>
                  <a:srgbClr val="004875"/>
                </a:solidFill>
              </a:rPr>
              <a:t>infrastructure capabilities from </a:t>
            </a:r>
            <a:r>
              <a:rPr lang="en-US" altLang="en-US" sz="2000" dirty="0" smtClean="0">
                <a:solidFill>
                  <a:srgbClr val="004875"/>
                </a:solidFill>
              </a:rPr>
              <a:t>ML application</a:t>
            </a:r>
            <a:endParaRPr lang="en-US" altLang="en-US" sz="2000" dirty="0">
              <a:solidFill>
                <a:srgbClr val="004875"/>
              </a:solidFill>
            </a:endParaRPr>
          </a:p>
          <a:p>
            <a:r>
              <a:rPr lang="en-US" altLang="en-US" sz="2000" dirty="0">
                <a:solidFill>
                  <a:srgbClr val="004875"/>
                </a:solidFill>
              </a:rPr>
              <a:t>Installs </a:t>
            </a:r>
            <a:r>
              <a:rPr lang="en-US" altLang="en-US" sz="2000" dirty="0" smtClean="0">
                <a:solidFill>
                  <a:srgbClr val="004875"/>
                </a:solidFill>
              </a:rPr>
              <a:t>on </a:t>
            </a:r>
            <a:r>
              <a:rPr lang="en-US" altLang="en-US" sz="2000" dirty="0">
                <a:solidFill>
                  <a:srgbClr val="004875"/>
                </a:solidFill>
              </a:rPr>
              <a:t>existing ML framework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</a:rPr>
              <a:t>pip install H</a:t>
            </a:r>
            <a:r>
              <a:rPr lang="en-US" altLang="en-US" sz="2000" dirty="0" smtClean="0">
                <a:solidFill>
                  <a:schemeClr val="tx2"/>
                </a:solidFill>
              </a:rPr>
              <a:t>orovod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sz="2000" dirty="0">
                <a:solidFill>
                  <a:schemeClr val="tx2"/>
                </a:solidFill>
              </a:rPr>
              <a:t>Uses bandwidth optimal communication </a:t>
            </a:r>
            <a:r>
              <a:rPr lang="en-US" altLang="en-US" sz="2000" dirty="0" smtClean="0">
                <a:solidFill>
                  <a:schemeClr val="tx2"/>
                </a:solidFill>
              </a:rPr>
              <a:t>protocols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r>
              <a:rPr lang="en-US" altLang="en-US" sz="2000" dirty="0">
                <a:solidFill>
                  <a:schemeClr val="tx2"/>
                </a:solidFill>
              </a:rPr>
              <a:t>RDMA, InfiniBand if available</a:t>
            </a:r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13" y="1998519"/>
            <a:ext cx="1530641" cy="192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Distributed Training Framework</a:t>
            </a:r>
          </a:p>
        </p:txBody>
      </p:sp>
      <p:sp>
        <p:nvSpPr>
          <p:cNvPr id="4915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1241" y="714375"/>
            <a:ext cx="8229600" cy="2706886"/>
          </a:xfrm>
        </p:spPr>
        <p:txBody>
          <a:bodyPr/>
          <a:lstStyle/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What?</a:t>
            </a:r>
          </a:p>
          <a:p>
            <a:pPr lvl="1">
              <a:defRPr/>
            </a:pPr>
            <a:r>
              <a:rPr lang="en-US" altLang="en-US" sz="18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Run multiple </a:t>
            </a:r>
            <a:r>
              <a:rPr lang="en-US" altLang="en-US" sz="18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TensorFlow </a:t>
            </a:r>
            <a:r>
              <a:rPr lang="en-US" altLang="en-US" sz="18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nodes in parallel</a:t>
            </a:r>
            <a:endParaRPr lang="en-US" altLang="en-US" sz="1850" dirty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Why?</a:t>
            </a:r>
          </a:p>
          <a:p>
            <a:pPr lvl="1">
              <a:defRPr/>
            </a:pPr>
            <a:r>
              <a:rPr lang="en-US" altLang="en-US" sz="18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Improve the accuracy </a:t>
            </a:r>
            <a:r>
              <a:rPr lang="en-US" altLang="en-US" sz="18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and </a:t>
            </a:r>
            <a:r>
              <a:rPr lang="en-US" altLang="en-US" sz="18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speed of model training</a:t>
            </a:r>
            <a:endParaRPr lang="en-US" altLang="en-US" sz="1850" dirty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How?</a:t>
            </a:r>
          </a:p>
          <a:p>
            <a:pPr lvl="1">
              <a:defRPr/>
            </a:pPr>
            <a:r>
              <a:rPr lang="en-US" altLang="en-US" sz="1850" b="1" dirty="0" smtClean="0">
                <a:ea typeface="Geneva" panose="020B0503030404040204" pitchFamily="34" charset="0"/>
                <a:cs typeface="Geneva" panose="020B0503030404040204" pitchFamily="34" charset="0"/>
              </a:rPr>
              <a:t>Model Parallelism</a:t>
            </a:r>
          </a:p>
          <a:p>
            <a:pPr lvl="2">
              <a:defRPr/>
            </a:pPr>
            <a:r>
              <a:rPr lang="en-US" altLang="en-US" sz="14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Different layers of the same model may be trained, on different nodes</a:t>
            </a:r>
          </a:p>
          <a:p>
            <a:pPr lvl="1">
              <a:defRPr/>
            </a:pPr>
            <a:r>
              <a:rPr lang="en-US" altLang="en-US" sz="1850" b="1" dirty="0" smtClean="0">
                <a:ea typeface="Geneva" panose="020B0503030404040204" pitchFamily="34" charset="0"/>
                <a:cs typeface="Geneva" panose="020B0503030404040204" pitchFamily="34" charset="0"/>
              </a:rPr>
              <a:t>Data Parallelism</a:t>
            </a:r>
          </a:p>
          <a:p>
            <a:pPr lvl="2">
              <a:defRPr/>
            </a:pPr>
            <a:r>
              <a:rPr lang="en-US" altLang="en-US" sz="14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Same model applied on different subset of data, on different nodes</a:t>
            </a:r>
            <a:endParaRPr lang="en-US" altLang="en-US" sz="24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sz="10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000" dirty="0">
                <a:ea typeface="Geneva" panose="020B0503030404040204" pitchFamily="34" charset="0"/>
                <a:cs typeface="Geneva" panose="020B0503030404040204" pitchFamily="34" charset="0"/>
              </a:rPr>
              <a:t> </a:t>
            </a: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Distributed Training </a:t>
            </a:r>
            <a:r>
              <a:rPr lang="mr-IN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–</a:t>
            </a:r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 Schemes</a:t>
            </a:r>
          </a:p>
        </p:txBody>
      </p:sp>
      <p:sp>
        <p:nvSpPr>
          <p:cNvPr id="4915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34661" y="745713"/>
            <a:ext cx="5627381" cy="3008114"/>
          </a:xfrm>
        </p:spPr>
        <p:txBody>
          <a:bodyPr/>
          <a:lstStyle/>
          <a:p>
            <a:pPr>
              <a:defRPr/>
            </a:pPr>
            <a:r>
              <a:rPr lang="en-US" altLang="en-US" sz="1800" b="1" i="1" dirty="0">
                <a:ea typeface="Geneva" panose="020B0503030404040204" pitchFamily="34" charset="0"/>
                <a:cs typeface="Geneva" panose="020B0503030404040204" pitchFamily="34" charset="0"/>
              </a:rPr>
              <a:t>Data parallelism </a:t>
            </a:r>
            <a:r>
              <a:rPr lang="en-US" altLang="en-US" sz="180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implementation </a:t>
            </a:r>
          </a:p>
          <a:p>
            <a:pPr lvl="1">
              <a:defRPr/>
            </a:pPr>
            <a:r>
              <a:rPr lang="en-US" altLang="en-US" sz="1600" dirty="0">
                <a:ea typeface="Geneva" panose="020B0503030404040204" pitchFamily="34" charset="0"/>
                <a:cs typeface="Geneva" panose="020B0503030404040204" pitchFamily="34" charset="0"/>
              </a:rPr>
              <a:t>Needs to sync model parameters </a:t>
            </a:r>
          </a:p>
          <a:p>
            <a:pPr lvl="1">
              <a:defRPr/>
            </a:pPr>
            <a:r>
              <a:rPr lang="en-US" altLang="en-US" sz="1600" dirty="0">
                <a:ea typeface="Geneva" panose="020B0503030404040204" pitchFamily="34" charset="0"/>
                <a:cs typeface="Geneva" panose="020B0503030404040204" pitchFamily="34" charset="0"/>
              </a:rPr>
              <a:t>Uses a centralized or decentralized scheme to communicate parameter update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Centralized schemes use a </a:t>
            </a:r>
            <a:r>
              <a:rPr lang="en-US" altLang="en-US" sz="1800" b="1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parameter server </a:t>
            </a:r>
            <a:r>
              <a:rPr lang="en-US" altLang="en-US" sz="180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to communicate updates to parameters </a:t>
            </a:r>
            <a:r>
              <a:rPr lang="en-US" altLang="en-US" sz="180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to nodes</a:t>
            </a:r>
            <a:endParaRPr lang="en-US" altLang="en-US" sz="1800" dirty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Decentralized schemes use </a:t>
            </a:r>
            <a:r>
              <a:rPr lang="en-US" altLang="en-US" sz="1800" b="1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ring-allreduce</a:t>
            </a:r>
            <a:r>
              <a:rPr lang="en-US" altLang="en-US" sz="180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 to spread </a:t>
            </a:r>
            <a:r>
              <a:rPr lang="en-US" altLang="en-US" sz="180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parameters </a:t>
            </a:r>
            <a:r>
              <a:rPr lang="en-US" altLang="en-US" sz="180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across the nodes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Horovod is an open source framework developed by Uber that supports </a:t>
            </a:r>
            <a:r>
              <a:rPr lang="en-US" altLang="en-US" sz="1800" b="1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ring-allreduce</a:t>
            </a:r>
          </a:p>
          <a:p>
            <a:pPr>
              <a:defRPr/>
            </a:pPr>
            <a:endParaRPr lang="en-US" altLang="en-US" sz="1000" b="1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endParaRPr lang="en-US" altLang="en-US" sz="1000" dirty="0" smtClean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000" dirty="0" smtClean="0">
                <a:ea typeface="Geneva" panose="020B0503030404040204" pitchFamily="34" charset="0"/>
                <a:cs typeface="Geneva" panose="020B0503030404040204" pitchFamily="34" charset="0"/>
              </a:rPr>
              <a:t>Based </a:t>
            </a:r>
            <a:r>
              <a:rPr lang="en-US" altLang="en-US" sz="1000" dirty="0">
                <a:ea typeface="Geneva" panose="020B0503030404040204" pitchFamily="34" charset="0"/>
                <a:cs typeface="Geneva" panose="020B0503030404040204" pitchFamily="34" charset="0"/>
              </a:rPr>
              <a:t>on https://towardsdatascience.com/distributed-tensorflow-using-horovod-6d572f8790c4</a:t>
            </a: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08062" y="547640"/>
            <a:ext cx="3840056" cy="1634133"/>
            <a:chOff x="4908062" y="547640"/>
            <a:chExt cx="3840056" cy="16341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018" y="547640"/>
              <a:ext cx="3086100" cy="163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cxnSpLocks/>
            </p:cNvCxnSpPr>
            <p:nvPr/>
          </p:nvCxnSpPr>
          <p:spPr>
            <a:xfrm flipV="1">
              <a:off x="4908062" y="793850"/>
              <a:ext cx="1813169" cy="1183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08062" y="2261247"/>
            <a:ext cx="4072822" cy="1991321"/>
            <a:chOff x="4908062" y="2261247"/>
            <a:chExt cx="4072822" cy="19913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042" y="2261247"/>
              <a:ext cx="3118842" cy="199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4908062" y="2616416"/>
              <a:ext cx="2493107" cy="587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More Bits and Bobs</a:t>
            </a:r>
          </a:p>
        </p:txBody>
      </p:sp>
      <p:sp>
        <p:nvSpPr>
          <p:cNvPr id="4915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1241" y="714375"/>
            <a:ext cx="8229600" cy="2706886"/>
          </a:xfrm>
        </p:spPr>
        <p:txBody>
          <a:bodyPr/>
          <a:lstStyle/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MPI for </a:t>
            </a: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worker </a:t>
            </a: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discovery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NVIDIA </a:t>
            </a: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NCCL </a:t>
            </a: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for </a:t>
            </a:r>
            <a:r>
              <a:rPr lang="en-US" altLang="en-US" sz="2250" dirty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managing traffic between servers during model </a:t>
            </a: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training</a:t>
            </a:r>
          </a:p>
          <a:p>
            <a:pPr>
              <a:defRPr/>
            </a:pP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Integration with security frameworks (AD/LDAP)</a:t>
            </a:r>
          </a:p>
          <a:p>
            <a:pPr>
              <a:defRPr/>
            </a:pPr>
            <a:r>
              <a:rPr lang="en-US" altLang="en-US" sz="2250" dirty="0" err="1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Horovod</a:t>
            </a:r>
            <a:r>
              <a:rPr lang="en-US" altLang="en-US" sz="22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 Specific Configuration Tuning</a:t>
            </a:r>
          </a:p>
          <a:p>
            <a:pPr lvl="1">
              <a:defRPr/>
            </a:pPr>
            <a:r>
              <a:rPr lang="en-US" altLang="en-US" sz="18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Fusion Threshold</a:t>
            </a:r>
          </a:p>
          <a:p>
            <a:pPr lvl="1">
              <a:defRPr/>
            </a:pPr>
            <a:r>
              <a:rPr lang="en-US" altLang="en-US" sz="1850" dirty="0" smtClean="0">
                <a:solidFill>
                  <a:srgbClr val="004875"/>
                </a:solidFill>
                <a:ea typeface="Geneva" panose="020B0503030404040204" pitchFamily="34" charset="0"/>
                <a:cs typeface="Geneva" panose="020B0503030404040204" pitchFamily="34" charset="0"/>
              </a:rPr>
              <a:t>Cycle Time</a:t>
            </a:r>
          </a:p>
          <a:p>
            <a:pPr>
              <a:defRPr/>
            </a:pPr>
            <a:endParaRPr lang="en-US" altLang="en-US" sz="2250" dirty="0" smtClean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457200" lvl="1" indent="0">
              <a:buNone/>
              <a:defRPr/>
            </a:pPr>
            <a:endParaRPr lang="en-US" altLang="en-US" sz="2400" dirty="0" smtClean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sz="10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000" dirty="0">
                <a:ea typeface="Geneva" panose="020B0503030404040204" pitchFamily="34" charset="0"/>
                <a:cs typeface="Geneva" panose="020B0503030404040204" pitchFamily="34" charset="0"/>
              </a:rPr>
              <a:t> </a:t>
            </a: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4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86996" y="1047750"/>
            <a:ext cx="6785750" cy="3122468"/>
          </a:xfrm>
        </p:spPr>
        <p:txBody>
          <a:bodyPr/>
          <a:lstStyle/>
          <a:p>
            <a:r>
              <a:rPr lang="en-US" altLang="en-US" sz="2400" dirty="0" smtClean="0"/>
              <a:t>Background. IOW, why AI is important</a:t>
            </a:r>
            <a:endParaRPr lang="en-US" altLang="en-US" sz="2400" dirty="0"/>
          </a:p>
          <a:p>
            <a:r>
              <a:rPr lang="en-US" altLang="en-US" sz="2400" dirty="0"/>
              <a:t>Deep Learning Application Requirements</a:t>
            </a:r>
          </a:p>
          <a:p>
            <a:r>
              <a:rPr lang="en-US" altLang="en-US" sz="2400" dirty="0" smtClean="0"/>
              <a:t>Challenges</a:t>
            </a:r>
          </a:p>
          <a:p>
            <a:r>
              <a:rPr lang="en-US" altLang="en-US" sz="2400" dirty="0" smtClean="0"/>
              <a:t>Solutions</a:t>
            </a:r>
            <a:endParaRPr lang="en-US" altLang="en-US" sz="2400" dirty="0"/>
          </a:p>
          <a:p>
            <a:r>
              <a:rPr lang="en-US" altLang="en-US" sz="2400" dirty="0"/>
              <a:t>Lessons Learned</a:t>
            </a:r>
          </a:p>
          <a:p>
            <a:r>
              <a:rPr lang="en-US" altLang="en-US" sz="2400" dirty="0"/>
              <a:t>Key Takeaways and Recommendations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Running </a:t>
            </a:r>
            <a:r>
              <a:rPr lang="en-US" altLang="en-US" sz="3200" dirty="0" err="1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TensorFlow</a:t>
            </a:r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 with </a:t>
            </a:r>
            <a:r>
              <a:rPr lang="en-US" altLang="en-US" sz="3200" dirty="0" err="1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Horovod</a:t>
            </a:r>
            <a:endParaRPr lang="en-US" altLang="en-US" sz="3200" dirty="0" smtClean="0">
              <a:latin typeface="Arial Black" panose="020B0A04020102020204" pitchFamily="34" charset="0"/>
              <a:ea typeface="Geneva" charset="0"/>
              <a:cs typeface="Arial Black" panose="020B0A04020102020204" pitchFamily="34" charset="0"/>
            </a:endParaRPr>
          </a:p>
        </p:txBody>
      </p:sp>
      <p:sp>
        <p:nvSpPr>
          <p:cNvPr id="4915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1241" y="714375"/>
            <a:ext cx="8229600" cy="2706886"/>
          </a:xfrm>
        </p:spPr>
        <p:txBody>
          <a:bodyPr/>
          <a:lstStyle/>
          <a:p>
            <a:pPr>
              <a:defRPr/>
            </a:pPr>
            <a:endParaRPr lang="en-US" altLang="en-US" sz="2250" dirty="0" smtClean="0">
              <a:solidFill>
                <a:srgbClr val="004875"/>
              </a:solidFill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457200" lvl="1" indent="0">
              <a:buNone/>
              <a:defRPr/>
            </a:pPr>
            <a:endParaRPr lang="en-US" altLang="en-US" sz="2400" dirty="0" smtClean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lvl="1"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defRPr/>
            </a:pPr>
            <a:endParaRPr lang="en-US" altLang="en-US" sz="1000" dirty="0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000" dirty="0">
                <a:ea typeface="Geneva" panose="020B0503030404040204" pitchFamily="34" charset="0"/>
                <a:cs typeface="Geneva" panose="020B0503030404040204" pitchFamily="34" charset="0"/>
              </a:rPr>
              <a:t> </a:t>
            </a:r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9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3" y="1452571"/>
            <a:ext cx="8229600" cy="27037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mpirun</a:t>
            </a:r>
            <a:r>
              <a:rPr lang="en-US" sz="1800" dirty="0"/>
              <a:t> </a:t>
            </a:r>
            <a:r>
              <a:rPr lang="mr-IN" sz="1800" dirty="0"/>
              <a:t>–</a:t>
            </a:r>
            <a:r>
              <a:rPr lang="en-US" sz="1800" dirty="0" err="1"/>
              <a:t>np</a:t>
            </a:r>
            <a:r>
              <a:rPr lang="en-US" sz="1800" dirty="0"/>
              <a:t> 4    /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 smtClean="0"/>
              <a:t>--</a:t>
            </a:r>
            <a:r>
              <a:rPr lang="en-US" sz="1800" dirty="0"/>
              <a:t>allow-run-as-root /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 smtClean="0"/>
              <a:t>-</a:t>
            </a:r>
            <a:r>
              <a:rPr lang="en-US" sz="1800" dirty="0"/>
              <a:t>d  -H bluedata-302.bdlocal:2,bluedata-301.bdlocal:4 /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 smtClean="0"/>
              <a:t>-</a:t>
            </a:r>
            <a:r>
              <a:rPr lang="en-US" sz="1800" dirty="0"/>
              <a:t>bind-to none -map-by slot   /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 smtClean="0"/>
              <a:t>-</a:t>
            </a:r>
            <a:r>
              <a:rPr lang="en-US" sz="1800" dirty="0"/>
              <a:t>x LD_LIBRARY_PATH /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 smtClean="0"/>
              <a:t>-</a:t>
            </a:r>
            <a:r>
              <a:rPr lang="en-US" sz="1800" dirty="0"/>
              <a:t>x PATH     /</a:t>
            </a:r>
          </a:p>
          <a:p>
            <a:pPr marL="0" indent="0">
              <a:buNone/>
            </a:pPr>
            <a:r>
              <a:rPr lang="en-US" sz="1800" dirty="0"/>
              <a:t>   -</a:t>
            </a:r>
            <a:r>
              <a:rPr lang="en-US" sz="1800" dirty="0" err="1"/>
              <a:t>mca</a:t>
            </a:r>
            <a:r>
              <a:rPr lang="en-US" sz="1800" dirty="0"/>
              <a:t> </a:t>
            </a:r>
            <a:r>
              <a:rPr lang="en-US" sz="1800" dirty="0" err="1"/>
              <a:t>pml</a:t>
            </a:r>
            <a:r>
              <a:rPr lang="en-US" sz="1800" dirty="0"/>
              <a:t> ob1 /</a:t>
            </a:r>
          </a:p>
          <a:p>
            <a:pPr marL="0" indent="0">
              <a:buNone/>
            </a:pPr>
            <a:r>
              <a:rPr lang="en-US" sz="1800" dirty="0"/>
              <a:t>   -</a:t>
            </a:r>
            <a:r>
              <a:rPr lang="en-US" sz="1800" dirty="0" err="1"/>
              <a:t>mca</a:t>
            </a:r>
            <a:r>
              <a:rPr lang="en-US" sz="1800" dirty="0"/>
              <a:t> </a:t>
            </a:r>
            <a:r>
              <a:rPr lang="en-US" sz="1800" dirty="0" err="1"/>
              <a:t>btl</a:t>
            </a:r>
            <a:r>
              <a:rPr lang="en-US" sz="1800" dirty="0"/>
              <a:t> ^</a:t>
            </a:r>
            <a:r>
              <a:rPr lang="en-US" sz="1800" dirty="0" err="1"/>
              <a:t>openib</a:t>
            </a:r>
            <a:r>
              <a:rPr lang="en-US" sz="1800" dirty="0"/>
              <a:t> python tensorflow_word2vec_logs.py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E8C09DA-BCAB-8647-8EC4-B848406C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with </a:t>
            </a:r>
            <a:r>
              <a:rPr lang="en-US" dirty="0" err="1"/>
              <a:t>Horovod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B3422E-C9FB-0E43-B331-E55C7735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898" y="29953"/>
            <a:ext cx="734587" cy="734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218" y="951729"/>
            <a:ext cx="84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MPI invocation of </a:t>
            </a:r>
            <a:r>
              <a:rPr lang="en-US" dirty="0" err="1" smtClean="0"/>
              <a:t>Horovod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3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65289" y="2024063"/>
            <a:ext cx="2371725" cy="164008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36" name="Can 3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34120" y="4049316"/>
            <a:ext cx="5662613" cy="4953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91438" tIns="45719" rIns="91438" bIns="45719" anchor="ctr"/>
          <a:lstStyle/>
          <a:p>
            <a:pPr algn="ctr" defTabSz="457195">
              <a:defRPr/>
            </a:pPr>
            <a:r>
              <a:rPr lang="en-US" sz="1200" dirty="0">
                <a:latin typeface="+mj-lt"/>
              </a:rPr>
              <a:t>Shared Data</a:t>
            </a:r>
          </a:p>
        </p:txBody>
      </p:sp>
      <p:cxnSp>
        <p:nvCxnSpPr>
          <p:cNvPr id="45" name="Straight Arrow Connector 44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4365427" y="3423047"/>
            <a:ext cx="0" cy="787599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4813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Arial Black" panose="020B0A04020102020204" pitchFamily="34" charset="0"/>
              </a:rPr>
              <a:t>Fitting It All Together</a:t>
            </a:r>
          </a:p>
        </p:txBody>
      </p:sp>
      <p:cxnSp>
        <p:nvCxnSpPr>
          <p:cNvPr id="47" name="Straight Arrow Connector 46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1643063" y="3673674"/>
            <a:ext cx="2103239" cy="511373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57" name="Straight Arrow Connector 56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4965502" y="3673674"/>
            <a:ext cx="2144911" cy="498872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pic>
        <p:nvPicPr>
          <p:cNvPr id="46088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1056084"/>
            <a:ext cx="124420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4444603" y="1344811"/>
            <a:ext cx="3048596" cy="598289"/>
          </a:xfrm>
          <a:prstGeom prst="straightConnector1">
            <a:avLst/>
          </a:prstGeom>
          <a:noFill/>
          <a:ln w="19050">
            <a:solidFill>
              <a:srgbClr val="3596C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42" name="Straight Arrow Connector 41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4422577" y="1335286"/>
            <a:ext cx="22026" cy="598289"/>
          </a:xfrm>
          <a:prstGeom prst="straightConnector1">
            <a:avLst/>
          </a:prstGeom>
          <a:noFill/>
          <a:ln w="19050">
            <a:solidFill>
              <a:srgbClr val="3596C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43" name="Straight Arrow Connector 4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1841302" y="1344812"/>
            <a:ext cx="2603301" cy="593526"/>
          </a:xfrm>
          <a:prstGeom prst="straightConnector1">
            <a:avLst/>
          </a:prstGeom>
          <a:noFill/>
          <a:ln w="19050">
            <a:solidFill>
              <a:srgbClr val="3596C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4" name="Straight Arrow Connector 13">
            <a:extLst>
              <a:ext uri="{FF2B5EF4-FFF2-40B4-BE49-F238E27FC236}"/>
            </a:extLst>
          </p:cNvPr>
          <p:cNvCxnSpPr>
            <a:stCxn id="24" idx="3"/>
            <a:endCxn id="30" idx="1"/>
          </p:cNvCxnSpPr>
          <p:nvPr/>
        </p:nvCxnSpPr>
        <p:spPr bwMode="auto">
          <a:xfrm flipV="1">
            <a:off x="5637014" y="2835473"/>
            <a:ext cx="335161" cy="89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2875360" y="2764036"/>
            <a:ext cx="3637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03039" y="2002036"/>
            <a:ext cx="2369939" cy="166211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01291" y="2732485"/>
            <a:ext cx="1765697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MPI 3.1.3</a:t>
            </a:r>
          </a:p>
        </p:txBody>
      </p:sp>
      <p:sp>
        <p:nvSpPr>
          <p:cNvPr id="19" name="Rectangle 1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01291" y="2978348"/>
            <a:ext cx="1758553" cy="24705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TensorFlow 1.9</a:t>
            </a:r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72133" y="3253383"/>
            <a:ext cx="1612106" cy="336351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GPU / CUDA 9</a:t>
            </a:r>
          </a:p>
        </p:txBody>
      </p:sp>
      <p:sp>
        <p:nvSpPr>
          <p:cNvPr id="59" name="Rectangl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01291" y="2486620"/>
            <a:ext cx="1764506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NCCL 2.3.7</a:t>
            </a:r>
          </a:p>
        </p:txBody>
      </p:sp>
      <p:sp>
        <p:nvSpPr>
          <p:cNvPr id="28" name="Rectangle 2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90925" y="3234928"/>
            <a:ext cx="1644849" cy="336352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GPU / CUDA 9</a:t>
            </a:r>
          </a:p>
        </p:txBody>
      </p:sp>
      <p:sp>
        <p:nvSpPr>
          <p:cNvPr id="61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06987" y="2972395"/>
            <a:ext cx="1765101" cy="24705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TensorFlow 1.9</a:t>
            </a:r>
          </a:p>
        </p:txBody>
      </p:sp>
      <p:sp>
        <p:nvSpPr>
          <p:cNvPr id="63" name="Rectangle 6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06987" y="2731294"/>
            <a:ext cx="1765101" cy="229791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MPI 3.1.3</a:t>
            </a:r>
          </a:p>
        </p:txBody>
      </p:sp>
      <p:sp>
        <p:nvSpPr>
          <p:cNvPr id="65" name="Rectangle 6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06986" y="2489597"/>
            <a:ext cx="1764506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NCCL 2.3.7</a:t>
            </a:r>
          </a:p>
        </p:txBody>
      </p:sp>
      <p:sp>
        <p:nvSpPr>
          <p:cNvPr id="30" name="Rectangle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972175" y="2002036"/>
            <a:ext cx="2369939" cy="166687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360914" y="3234928"/>
            <a:ext cx="1610916" cy="336352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GPU / CUDA 9</a:t>
            </a:r>
          </a:p>
        </p:txBody>
      </p:sp>
      <p:sp>
        <p:nvSpPr>
          <p:cNvPr id="62" name="Rectangle 6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89477" y="2990850"/>
            <a:ext cx="1763911" cy="24705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TensorFlow 1.9</a:t>
            </a:r>
          </a:p>
        </p:txBody>
      </p:sp>
      <p:sp>
        <p:nvSpPr>
          <p:cNvPr id="64" name="Rectangle 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89477" y="2753916"/>
            <a:ext cx="1763911" cy="236934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MPI 3.1.3</a:t>
            </a:r>
          </a:p>
        </p:txBody>
      </p:sp>
      <p:sp>
        <p:nvSpPr>
          <p:cNvPr id="66" name="Rectangle 6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89477" y="2517577"/>
            <a:ext cx="1765101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NCCL 2.3.7</a:t>
            </a:r>
          </a:p>
        </p:txBody>
      </p:sp>
      <p:pic>
        <p:nvPicPr>
          <p:cNvPr id="461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65" y="741164"/>
            <a:ext cx="734020" cy="7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5091" y="2209800"/>
            <a:ext cx="7483078" cy="230981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Horovod cluster on multiple GPUs, containers, and machines</a:t>
            </a:r>
          </a:p>
        </p:txBody>
      </p:sp>
      <p:sp>
        <p:nvSpPr>
          <p:cNvPr id="52" name="Rectangle 5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69444" y="877491"/>
            <a:ext cx="2344341" cy="40362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98702" y="627459"/>
            <a:ext cx="1091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Driver</a:t>
            </a:r>
          </a:p>
        </p:txBody>
      </p:sp>
      <p:sp>
        <p:nvSpPr>
          <p:cNvPr id="53" name="TextBox 5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86446" y="1768674"/>
            <a:ext cx="12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Executor</a:t>
            </a:r>
          </a:p>
        </p:txBody>
      </p:sp>
      <p:sp>
        <p:nvSpPr>
          <p:cNvPr id="54" name="TextBox 5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749874" y="1726406"/>
            <a:ext cx="12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Executor</a:t>
            </a: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499027" y="1772841"/>
            <a:ext cx="12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Executor</a:t>
            </a:r>
          </a:p>
        </p:txBody>
      </p:sp>
      <p:sp>
        <p:nvSpPr>
          <p:cNvPr id="67" name="Rectangle 6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634383" y="929878"/>
            <a:ext cx="1509713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Horovod cluster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69" y="3864769"/>
            <a:ext cx="1001316" cy="5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92" y="751880"/>
            <a:ext cx="1026319" cy="62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58" y="1017389"/>
            <a:ext cx="373261" cy="3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92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16" grpId="0" animBg="1"/>
      <p:bldP spid="18" grpId="0" animBg="1"/>
      <p:bldP spid="19" grpId="0" animBg="1"/>
      <p:bldP spid="20" grpId="0" animBg="1"/>
      <p:bldP spid="59" grpId="0" animBg="1"/>
      <p:bldP spid="28" grpId="0" animBg="1"/>
      <p:bldP spid="61" grpId="0" animBg="1"/>
      <p:bldP spid="63" grpId="0" animBg="1"/>
      <p:bldP spid="65" grpId="0" animBg="1"/>
      <p:bldP spid="30" grpId="0" animBg="1"/>
      <p:bldP spid="34" grpId="0" animBg="1"/>
      <p:bldP spid="62" grpId="0" animBg="1"/>
      <p:bldP spid="64" grpId="0" animBg="1"/>
      <p:bldP spid="66" grpId="0" animBg="1"/>
      <p:bldP spid="60" grpId="0" animBg="1"/>
      <p:bldP spid="52" grpId="0" animBg="1"/>
      <p:bldP spid="2" grpId="0"/>
      <p:bldP spid="53" grpId="0"/>
      <p:bldP spid="54" grpId="0"/>
      <p:bldP spid="55" grpId="0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This is complex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it takes 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75" y="1822190"/>
            <a:ext cx="2135004" cy="213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92" y="2424878"/>
            <a:ext cx="1782244" cy="935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43" y="2892717"/>
            <a:ext cx="1279513" cy="1279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50" y="1717518"/>
            <a:ext cx="1053099" cy="10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555" y="884039"/>
            <a:ext cx="5564981" cy="3264098"/>
          </a:xfrm>
        </p:spPr>
        <p:txBody>
          <a:bodyPr/>
          <a:lstStyle/>
          <a:p>
            <a:pPr>
              <a:spcAft>
                <a:spcPts val="400"/>
              </a:spcAft>
              <a:defRPr/>
            </a:pPr>
            <a:r>
              <a:rPr lang="en-US" altLang="en-US" sz="2000" dirty="0" smtClean="0">
                <a:solidFill>
                  <a:srgbClr val="004875"/>
                </a:solidFill>
                <a:cs typeface="Geneva" panose="020B0503030404040204" pitchFamily="34" charset="0"/>
              </a:rPr>
              <a:t>Complexity:</a:t>
            </a:r>
          </a:p>
          <a:p>
            <a:pPr lvl="1">
              <a:spcAft>
                <a:spcPts val="400"/>
              </a:spcAft>
              <a:defRPr/>
            </a:pPr>
            <a:r>
              <a:rPr lang="en-US" altLang="en-US" sz="1600" dirty="0" smtClean="0">
                <a:solidFill>
                  <a:srgbClr val="004875"/>
                </a:solidFill>
                <a:cs typeface="Geneva" panose="020B0503030404040204" pitchFamily="34" charset="0"/>
              </a:rPr>
              <a:t>Need </a:t>
            </a:r>
            <a:r>
              <a:rPr lang="en-US" altLang="en-US" sz="1600" dirty="0">
                <a:solidFill>
                  <a:srgbClr val="004875"/>
                </a:solidFill>
                <a:cs typeface="Geneva" panose="020B0503030404040204" pitchFamily="34" charset="0"/>
              </a:rPr>
              <a:t>repeatability and reproducibility across </a:t>
            </a:r>
            <a:r>
              <a:rPr lang="en-US" altLang="en-US" sz="1600" dirty="0" smtClean="0">
                <a:solidFill>
                  <a:srgbClr val="004875"/>
                </a:solidFill>
                <a:cs typeface="Geneva" panose="020B0503030404040204" pitchFamily="34" charset="0"/>
              </a:rPr>
              <a:t>environments</a:t>
            </a:r>
          </a:p>
          <a:p>
            <a:pPr lvl="1">
              <a:spcAft>
                <a:spcPts val="400"/>
              </a:spcAft>
              <a:defRPr/>
            </a:pPr>
            <a:r>
              <a:rPr lang="en-US" altLang="en-US" sz="1600" dirty="0" smtClean="0">
                <a:solidFill>
                  <a:srgbClr val="004875"/>
                </a:solidFill>
                <a:cs typeface="Geneva" panose="020B0503030404040204" pitchFamily="34" charset="0"/>
              </a:rPr>
              <a:t>Deploying </a:t>
            </a:r>
            <a:r>
              <a:rPr lang="en-US" altLang="en-US" sz="1600" dirty="0">
                <a:solidFill>
                  <a:srgbClr val="004875"/>
                </a:solidFill>
                <a:cs typeface="Geneva" panose="020B0503030404040204" pitchFamily="34" charset="0"/>
              </a:rPr>
              <a:t>multiple distributed platforms, libraries, applications, and </a:t>
            </a:r>
            <a:r>
              <a:rPr lang="en-US" altLang="en-US" sz="1600" dirty="0" smtClean="0">
                <a:solidFill>
                  <a:srgbClr val="004875"/>
                </a:solidFill>
                <a:cs typeface="Geneva" panose="020B0503030404040204" pitchFamily="34" charset="0"/>
              </a:rPr>
              <a:t>versions</a:t>
            </a:r>
            <a:endParaRPr lang="en-US" altLang="en-US" sz="1600" dirty="0">
              <a:solidFill>
                <a:srgbClr val="004875"/>
              </a:solidFill>
              <a:cs typeface="Geneva" panose="020B0503030404040204" pitchFamily="34" charset="0"/>
            </a:endParaRPr>
          </a:p>
          <a:p>
            <a:pPr>
              <a:spcAft>
                <a:spcPts val="400"/>
              </a:spcAft>
              <a:defRPr/>
            </a:pPr>
            <a:r>
              <a:rPr lang="en-US" altLang="en-US" sz="2000" dirty="0">
                <a:solidFill>
                  <a:srgbClr val="004875"/>
                </a:solidFill>
                <a:cs typeface="Geneva" panose="020B0503030404040204" pitchFamily="34" charset="0"/>
              </a:rPr>
              <a:t>Sharing </a:t>
            </a:r>
            <a:r>
              <a:rPr lang="en-US" altLang="en-US" sz="2000" dirty="0" smtClean="0">
                <a:solidFill>
                  <a:srgbClr val="004875"/>
                </a:solidFill>
                <a:cs typeface="Geneva" panose="020B0503030404040204" pitchFamily="34" charset="0"/>
              </a:rPr>
              <a:t>data:</a:t>
            </a:r>
          </a:p>
          <a:p>
            <a:pPr lvl="1">
              <a:spcAft>
                <a:spcPts val="400"/>
              </a:spcAft>
              <a:defRPr/>
            </a:pPr>
            <a:r>
              <a:rPr lang="en-US" altLang="en-US" sz="1600" dirty="0" smtClean="0">
                <a:solidFill>
                  <a:srgbClr val="004875"/>
                </a:solidFill>
                <a:cs typeface="Geneva" panose="020B0503030404040204" pitchFamily="34" charset="0"/>
              </a:rPr>
              <a:t>Not </a:t>
            </a:r>
            <a:r>
              <a:rPr lang="en-US" altLang="en-US" sz="1600" dirty="0">
                <a:solidFill>
                  <a:srgbClr val="004875"/>
                </a:solidFill>
                <a:cs typeface="Geneva" panose="020B0503030404040204" pitchFamily="34" charset="0"/>
              </a:rPr>
              <a:t>duplicating data</a:t>
            </a:r>
          </a:p>
          <a:p>
            <a:pPr>
              <a:spcAft>
                <a:spcPts val="400"/>
              </a:spcAft>
              <a:defRPr/>
            </a:pPr>
            <a:r>
              <a:rPr lang="en-US" altLang="en-US" sz="2000" dirty="0" smtClean="0">
                <a:solidFill>
                  <a:srgbClr val="004875"/>
                </a:solidFill>
                <a:cs typeface="Geneva" panose="020B0503030404040204" pitchFamily="34" charset="0"/>
              </a:rPr>
              <a:t>Agility: </a:t>
            </a:r>
            <a:endParaRPr lang="en-US" altLang="en-US" sz="2000" dirty="0">
              <a:solidFill>
                <a:srgbClr val="004875"/>
              </a:solidFill>
              <a:cs typeface="Geneva" panose="020B0503030404040204" pitchFamily="34" charset="0"/>
            </a:endParaRPr>
          </a:p>
          <a:p>
            <a:pPr lvl="1">
              <a:spcAft>
                <a:spcPts val="400"/>
              </a:spcAft>
              <a:defRPr/>
            </a:pPr>
            <a:r>
              <a:rPr lang="en-US" altLang="en-US" sz="1600" dirty="0">
                <a:solidFill>
                  <a:srgbClr val="004875"/>
                </a:solidFill>
                <a:cs typeface="Geneva" panose="020B0503030404040204" pitchFamily="34" charset="0"/>
              </a:rPr>
              <a:t>S</a:t>
            </a:r>
            <a:r>
              <a:rPr lang="en-US" altLang="en-US" sz="1600" dirty="0" smtClean="0">
                <a:solidFill>
                  <a:srgbClr val="004875"/>
                </a:solidFill>
                <a:cs typeface="Geneva" panose="020B0503030404040204" pitchFamily="34" charset="0"/>
              </a:rPr>
              <a:t>cale </a:t>
            </a:r>
            <a:r>
              <a:rPr lang="en-US" altLang="en-US" sz="1600" dirty="0">
                <a:solidFill>
                  <a:srgbClr val="004875"/>
                </a:solidFill>
                <a:cs typeface="Geneva" panose="020B0503030404040204" pitchFamily="34" charset="0"/>
              </a:rPr>
              <a:t>up and down compute resources</a:t>
            </a:r>
          </a:p>
          <a:p>
            <a:pPr marL="0" indent="0">
              <a:spcAft>
                <a:spcPts val="400"/>
              </a:spcAft>
              <a:buNone/>
              <a:defRPr/>
            </a:pPr>
            <a:endParaRPr lang="en-US" altLang="en-US" sz="2200" dirty="0">
              <a:cs typeface="Geneva" panose="020B0503030404040204" pitchFamily="34" charset="0"/>
            </a:endParaRPr>
          </a:p>
          <a:p>
            <a:pPr>
              <a:spcAft>
                <a:spcPts val="400"/>
              </a:spcAft>
              <a:defRPr/>
            </a:pPr>
            <a:endParaRPr lang="en-US" altLang="en-US" sz="2000" dirty="0">
              <a:cs typeface="Geneva" panose="020B0503030404040204" pitchFamily="34" charset="0"/>
            </a:endParaRPr>
          </a:p>
        </p:txBody>
      </p:sp>
      <p:pic>
        <p:nvPicPr>
          <p:cNvPr id="33795" name="Picture 1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516386"/>
            <a:ext cx="2697361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20"/>
          <p:cNvGrpSpPr>
            <a:grpSpLocks/>
          </p:cNvGrpSpPr>
          <p:nvPr/>
        </p:nvGrpSpPr>
        <p:grpSpPr bwMode="auto">
          <a:xfrm>
            <a:off x="5915025" y="1285877"/>
            <a:ext cx="3045024" cy="1073204"/>
            <a:chOff x="6377870" y="2331215"/>
            <a:chExt cx="5567683" cy="1885485"/>
          </a:xfrm>
        </p:grpSpPr>
        <p:grpSp>
          <p:nvGrpSpPr>
            <p:cNvPr id="33798" name="Group 8"/>
            <p:cNvGrpSpPr>
              <a:grpSpLocks/>
            </p:cNvGrpSpPr>
            <p:nvPr/>
          </p:nvGrpSpPr>
          <p:grpSpPr bwMode="auto">
            <a:xfrm>
              <a:off x="6377870" y="2585967"/>
              <a:ext cx="1304024" cy="1169117"/>
              <a:chOff x="1272720" y="2712895"/>
              <a:chExt cx="1304024" cy="1169117"/>
            </a:xfrm>
          </p:grpSpPr>
          <p:pic>
            <p:nvPicPr>
              <p:cNvPr id="3380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724" y="2712895"/>
                <a:ext cx="996643" cy="663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1272720" y="3334599"/>
                <a:ext cx="1304024" cy="547413"/>
              </a:xfrm>
              <a:prstGeom prst="rect">
                <a:avLst/>
              </a:prstGeom>
              <a:noFill/>
            </p:spPr>
            <p:txBody>
              <a:bodyPr lIns="91400" tIns="45700" rIns="91400" bIns="45700">
                <a:spAutoFit/>
              </a:bodyPr>
              <a:lstStyle/>
              <a:p>
                <a:pPr algn="ctr" defTabSz="456827">
                  <a:defRPr/>
                </a:pPr>
                <a:r>
                  <a:rPr lang="en-US" sz="1425" dirty="0">
                    <a:solidFill>
                      <a:srgbClr val="004875"/>
                    </a:solidFill>
                    <a:latin typeface="Calibri"/>
                  </a:rPr>
                  <a:t>Laptop</a:t>
                </a:r>
              </a:p>
            </p:txBody>
          </p:sp>
        </p:grpSp>
        <p:grpSp>
          <p:nvGrpSpPr>
            <p:cNvPr id="33799" name="Group 9"/>
            <p:cNvGrpSpPr>
              <a:grpSpLocks/>
            </p:cNvGrpSpPr>
            <p:nvPr/>
          </p:nvGrpSpPr>
          <p:grpSpPr bwMode="auto">
            <a:xfrm>
              <a:off x="7982321" y="2331215"/>
              <a:ext cx="1981072" cy="1878162"/>
              <a:chOff x="4809072" y="2372228"/>
              <a:chExt cx="1981072" cy="1878162"/>
            </a:xfrm>
          </p:grpSpPr>
          <p:pic>
            <p:nvPicPr>
              <p:cNvPr id="3380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9343" y="2372228"/>
                <a:ext cx="1815254" cy="116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4809072" y="3317712"/>
                <a:ext cx="1981072" cy="932678"/>
              </a:xfrm>
              <a:prstGeom prst="rect">
                <a:avLst/>
              </a:prstGeom>
              <a:noFill/>
            </p:spPr>
            <p:txBody>
              <a:bodyPr lIns="91400" tIns="45700" rIns="91400" bIns="45700">
                <a:spAutoFit/>
              </a:bodyPr>
              <a:lstStyle/>
              <a:p>
                <a:pPr algn="ctr" defTabSz="456827">
                  <a:defRPr/>
                </a:pPr>
                <a:r>
                  <a:rPr lang="en-US" sz="1425" dirty="0">
                    <a:solidFill>
                      <a:srgbClr val="004875"/>
                    </a:solidFill>
                    <a:latin typeface="Calibri"/>
                  </a:rPr>
                  <a:t>On-Prem Cluster</a:t>
                </a:r>
              </a:p>
            </p:txBody>
          </p:sp>
        </p:grpSp>
        <p:grpSp>
          <p:nvGrpSpPr>
            <p:cNvPr id="33800" name="Group 11"/>
            <p:cNvGrpSpPr>
              <a:grpSpLocks/>
            </p:cNvGrpSpPr>
            <p:nvPr/>
          </p:nvGrpSpPr>
          <p:grpSpPr bwMode="auto">
            <a:xfrm>
              <a:off x="10002579" y="2372228"/>
              <a:ext cx="1942974" cy="1844472"/>
              <a:chOff x="9212934" y="2372228"/>
              <a:chExt cx="1942974" cy="1844472"/>
            </a:xfrm>
          </p:grpSpPr>
          <p:pic>
            <p:nvPicPr>
              <p:cNvPr id="33803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7940" y="2372228"/>
                <a:ext cx="1549756" cy="896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9212934" y="3284021"/>
                <a:ext cx="1942974" cy="932679"/>
              </a:xfrm>
              <a:prstGeom prst="rect">
                <a:avLst/>
              </a:prstGeom>
              <a:noFill/>
            </p:spPr>
            <p:txBody>
              <a:bodyPr lIns="91400" tIns="45700" rIns="91400" bIns="45700">
                <a:spAutoFit/>
              </a:bodyPr>
              <a:lstStyle/>
              <a:p>
                <a:pPr algn="ctr" defTabSz="456827">
                  <a:defRPr/>
                </a:pPr>
                <a:r>
                  <a:rPr lang="en-US" sz="1425" dirty="0">
                    <a:solidFill>
                      <a:srgbClr val="004875"/>
                    </a:solidFill>
                    <a:latin typeface="Calibri"/>
                  </a:rPr>
                  <a:t>Off-Prem Cluster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7534517" y="2914690"/>
              <a:ext cx="448075" cy="2888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Arrow Connector 17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9797848" y="2919591"/>
              <a:ext cx="420501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37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Architectural 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Cost Challenges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714375"/>
            <a:ext cx="8420100" cy="3393877"/>
          </a:xfrm>
        </p:spPr>
        <p:txBody>
          <a:bodyPr/>
          <a:lstStyle/>
          <a:p>
            <a:r>
              <a:rPr lang="en-US" altLang="en-US" sz="2250" dirty="0">
                <a:solidFill>
                  <a:srgbClr val="004875"/>
                </a:solidFill>
              </a:rPr>
              <a:t>How to run clusters on heterogeneous host hardware </a:t>
            </a:r>
          </a:p>
          <a:p>
            <a:pPr lvl="1"/>
            <a:r>
              <a:rPr lang="en-US" altLang="en-US" sz="2025" dirty="0"/>
              <a:t>CPUs and GPUs, including multiple GPU versions</a:t>
            </a:r>
          </a:p>
          <a:p>
            <a:r>
              <a:rPr lang="en-US" altLang="en-US" sz="2250" dirty="0">
                <a:solidFill>
                  <a:srgbClr val="004875"/>
                </a:solidFill>
              </a:rPr>
              <a:t>How to </a:t>
            </a:r>
            <a:r>
              <a:rPr lang="en-US" altLang="en-US" sz="2250" i="1" dirty="0">
                <a:solidFill>
                  <a:srgbClr val="004875"/>
                </a:solidFill>
              </a:rPr>
              <a:t>maximize</a:t>
            </a:r>
            <a:r>
              <a:rPr lang="en-US" altLang="en-US" sz="2250" dirty="0">
                <a:solidFill>
                  <a:srgbClr val="004875"/>
                </a:solidFill>
              </a:rPr>
              <a:t> use of expensive hardware resources</a:t>
            </a:r>
          </a:p>
          <a:p>
            <a:r>
              <a:rPr lang="en-US" altLang="en-US" sz="2250" dirty="0">
                <a:solidFill>
                  <a:srgbClr val="004875"/>
                </a:solidFill>
              </a:rPr>
              <a:t>How to </a:t>
            </a:r>
            <a:r>
              <a:rPr lang="en-US" altLang="en-US" sz="2250" i="1" dirty="0">
                <a:solidFill>
                  <a:srgbClr val="004875"/>
                </a:solidFill>
              </a:rPr>
              <a:t>minimize</a:t>
            </a:r>
            <a:r>
              <a:rPr lang="en-US" altLang="en-US" sz="2250" dirty="0">
                <a:solidFill>
                  <a:srgbClr val="004875"/>
                </a:solidFill>
              </a:rPr>
              <a:t> manual operations</a:t>
            </a:r>
          </a:p>
          <a:p>
            <a:pPr lvl="1"/>
            <a:r>
              <a:rPr lang="en-US" altLang="en-US" sz="2025" dirty="0"/>
              <a:t>Automating the cluster creation </a:t>
            </a:r>
            <a:r>
              <a:rPr lang="en-US" altLang="en-US" sz="2025" dirty="0" smtClean="0"/>
              <a:t>and </a:t>
            </a:r>
            <a:r>
              <a:rPr lang="en-US" altLang="en-US" sz="2025" dirty="0"/>
              <a:t>deployment process</a:t>
            </a:r>
          </a:p>
          <a:p>
            <a:pPr lvl="1"/>
            <a:r>
              <a:rPr lang="en-US" altLang="en-US" sz="2025" dirty="0"/>
              <a:t>Creating reproducible clusters and reproducible results</a:t>
            </a:r>
          </a:p>
          <a:p>
            <a:pPr lvl="1"/>
            <a:r>
              <a:rPr lang="en-US" altLang="en-US" sz="2025" dirty="0"/>
              <a:t>Enabling on-demand provisioning and elasticity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Support and Security Challenges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1475" y="971550"/>
            <a:ext cx="8675489" cy="2000250"/>
          </a:xfrm>
        </p:spPr>
        <p:txBody>
          <a:bodyPr/>
          <a:lstStyle/>
          <a:p>
            <a:r>
              <a:rPr lang="en-US" altLang="en-US" sz="2250" dirty="0">
                <a:solidFill>
                  <a:srgbClr val="004875"/>
                </a:solidFill>
              </a:rPr>
              <a:t>How to support the latest versions of software</a:t>
            </a:r>
          </a:p>
          <a:p>
            <a:pPr lvl="1"/>
            <a:r>
              <a:rPr lang="en-US" altLang="en-US" sz="2025" dirty="0"/>
              <a:t>Deployment complexity and upgrades</a:t>
            </a:r>
          </a:p>
          <a:p>
            <a:pPr lvl="1"/>
            <a:r>
              <a:rPr lang="en-US" altLang="en-US" sz="2025" dirty="0"/>
              <a:t>Version compatibility</a:t>
            </a:r>
          </a:p>
          <a:p>
            <a:r>
              <a:rPr lang="en-US" altLang="en-US" sz="2250" dirty="0">
                <a:solidFill>
                  <a:srgbClr val="004875"/>
                </a:solidFill>
              </a:rPr>
              <a:t>How to ensure enterprise-class security</a:t>
            </a:r>
          </a:p>
          <a:p>
            <a:pPr lvl="1"/>
            <a:r>
              <a:rPr lang="en-US" altLang="en-US" sz="2025" dirty="0"/>
              <a:t>Network, storage, user authentication, and access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Arial Black" panose="020B0A04020102020204" pitchFamily="34" charset="0"/>
              </a:rPr>
              <a:t>How To Bring Order Out of Chaos</a:t>
            </a:r>
            <a:endParaRPr lang="en-US" altLang="en-US" dirty="0" smtClean="0">
              <a:latin typeface="Arial Black" panose="020B0A04020102020204" pitchFamily="34" charset="0"/>
            </a:endParaRPr>
          </a:p>
        </p:txBody>
      </p:sp>
      <p:sp>
        <p:nvSpPr>
          <p:cNvPr id="471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31577" y="857250"/>
            <a:ext cx="8705255" cy="3392091"/>
          </a:xfrm>
        </p:spPr>
        <p:txBody>
          <a:bodyPr/>
          <a:lstStyle/>
          <a:p>
            <a:endParaRPr lang="en-US" altLang="en-US" sz="2000" dirty="0">
              <a:solidFill>
                <a:srgbClr val="00487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577" y="4003120"/>
            <a:ext cx="5206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https://medium.com/@samuelblack/your-chaos-to-my-order-8634ff0292ce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4" y="1077225"/>
            <a:ext cx="3802232" cy="27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1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Faster ML / DL Deployment Time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6231" y="788194"/>
            <a:ext cx="4197549" cy="3433763"/>
            <a:chOff x="326231" y="788194"/>
            <a:chExt cx="4197549" cy="3433763"/>
          </a:xfrm>
        </p:grpSpPr>
        <p:grpSp>
          <p:nvGrpSpPr>
            <p:cNvPr id="56332" name="Group 92"/>
            <p:cNvGrpSpPr>
              <a:grpSpLocks/>
            </p:cNvGrpSpPr>
            <p:nvPr/>
          </p:nvGrpSpPr>
          <p:grpSpPr bwMode="auto">
            <a:xfrm>
              <a:off x="400646" y="1099543"/>
              <a:ext cx="4123134" cy="3122414"/>
              <a:chOff x="488145" y="594123"/>
              <a:chExt cx="4528989" cy="6207018"/>
            </a:xfrm>
          </p:grpSpPr>
          <p:sp>
            <p:nvSpPr>
              <p:cNvPr id="7" name="Shape 208">
                <a:extLst>
                  <a:ext uri="{FF2B5EF4-FFF2-40B4-BE49-F238E27FC236}"/>
                </a:extLst>
              </p:cNvPr>
              <p:cNvSpPr/>
              <p:nvPr/>
            </p:nvSpPr>
            <p:spPr bwMode="blackGray">
              <a:xfrm>
                <a:off x="488145" y="5327788"/>
                <a:ext cx="4520488" cy="1473353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7195">
                  <a:defRPr sz="37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 sz="3200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Shape 209">
                <a:extLst>
                  <a:ext uri="{FF2B5EF4-FFF2-40B4-BE49-F238E27FC236}"/>
                </a:extLst>
              </p:cNvPr>
              <p:cNvSpPr/>
              <p:nvPr/>
            </p:nvSpPr>
            <p:spPr bwMode="blackGray">
              <a:xfrm>
                <a:off x="488145" y="1502987"/>
                <a:ext cx="4520488" cy="3765631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7195">
                  <a:defRPr sz="37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 sz="3200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Shape 210">
                <a:extLst>
                  <a:ext uri="{FF2B5EF4-FFF2-40B4-BE49-F238E27FC236}"/>
                </a:extLst>
              </p:cNvPr>
              <p:cNvSpPr/>
              <p:nvPr/>
            </p:nvSpPr>
            <p:spPr bwMode="blackGray">
              <a:xfrm>
                <a:off x="496646" y="594123"/>
                <a:ext cx="4520488" cy="860343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7195">
                  <a:defRPr sz="37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 sz="3200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Shape 209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>
                <a:off x="488145" y="1502987"/>
                <a:ext cx="1039065" cy="3765631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tint val="66000"/>
                      <a:satMod val="160000"/>
                    </a:srgbClr>
                  </a:gs>
                  <a:gs pos="50000">
                    <a:srgbClr val="717074">
                      <a:tint val="44500"/>
                      <a:satMod val="160000"/>
                    </a:srgbClr>
                  </a:gs>
                  <a:gs pos="100000">
                    <a:srgbClr val="717074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1000" b="1" kern="0" dirty="0">
                    <a:solidFill>
                      <a:srgbClr val="717074">
                        <a:lumMod val="75000"/>
                      </a:srgbClr>
                    </a:solidFill>
                    <a:latin typeface="Verdana"/>
                  </a:rPr>
                  <a:t>Software</a:t>
                </a:r>
              </a:p>
            </p:txBody>
          </p:sp>
          <p:sp>
            <p:nvSpPr>
              <p:cNvPr id="11" name="Shape 210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>
                <a:off x="496646" y="594123"/>
                <a:ext cx="1039719" cy="860343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tint val="66000"/>
                      <a:satMod val="160000"/>
                    </a:srgbClr>
                  </a:gs>
                  <a:gs pos="50000">
                    <a:srgbClr val="717074">
                      <a:tint val="44500"/>
                      <a:satMod val="160000"/>
                    </a:srgbClr>
                  </a:gs>
                  <a:gs pos="100000">
                    <a:srgbClr val="717074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1000" b="1" kern="0" dirty="0">
                    <a:solidFill>
                      <a:srgbClr val="717074">
                        <a:lumMod val="75000"/>
                      </a:srgbClr>
                    </a:solidFill>
                    <a:latin typeface="Verdana"/>
                  </a:rPr>
                  <a:t>End User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81411" y="744416"/>
                <a:ext cx="2135674" cy="324256"/>
              </a:xfrm>
              <a:prstGeom prst="rect">
                <a:avLst/>
              </a:prstGeom>
              <a:gradFill flip="none" rotWithShape="1">
                <a:gsLst>
                  <a:gs pos="0">
                    <a:srgbClr val="339933">
                      <a:shade val="30000"/>
                      <a:satMod val="115000"/>
                    </a:srgbClr>
                  </a:gs>
                  <a:gs pos="50000">
                    <a:srgbClr val="339933">
                      <a:shade val="67500"/>
                      <a:satMod val="115000"/>
                    </a:srgbClr>
                  </a:gs>
                  <a:gs pos="100000">
                    <a:srgbClr val="3399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Submit Job / Model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81411" y="1101808"/>
                <a:ext cx="2135674" cy="324256"/>
              </a:xfrm>
              <a:prstGeom prst="rect">
                <a:avLst/>
              </a:prstGeom>
              <a:gradFill flip="none" rotWithShape="1">
                <a:gsLst>
                  <a:gs pos="0">
                    <a:srgbClr val="339933">
                      <a:shade val="30000"/>
                      <a:satMod val="115000"/>
                    </a:srgbClr>
                  </a:gs>
                  <a:gs pos="50000">
                    <a:srgbClr val="339933">
                      <a:shade val="67500"/>
                      <a:satMod val="115000"/>
                    </a:srgbClr>
                  </a:gs>
                  <a:gs pos="100000">
                    <a:srgbClr val="3399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SSH / UI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3798814"/>
                <a:ext cx="2135674" cy="324256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Add / Configure Libraries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4163306"/>
                <a:ext cx="2135674" cy="324256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Onboard Users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4531349"/>
                <a:ext cx="2135674" cy="321889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Init.d Configuration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4895841"/>
                <a:ext cx="2135674" cy="324256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Download / Install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5358557"/>
                <a:ext cx="2135674" cy="321889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717074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717074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Networking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5724232"/>
                <a:ext cx="2135674" cy="324256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717074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717074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Storage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6091091"/>
                <a:ext cx="2135674" cy="321889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717074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717074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Operating System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6459134"/>
                <a:ext cx="2135674" cy="319522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717074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717074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Physical Server</a:t>
                </a:r>
              </a:p>
            </p:txBody>
          </p:sp>
          <p:sp>
            <p:nvSpPr>
              <p:cNvPr id="22" name="Shape 208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>
                <a:off x="488145" y="5327788"/>
                <a:ext cx="1039065" cy="1473353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tint val="66000"/>
                      <a:satMod val="160000"/>
                    </a:srgbClr>
                  </a:gs>
                  <a:gs pos="50000">
                    <a:srgbClr val="717074">
                      <a:tint val="44500"/>
                      <a:satMod val="160000"/>
                    </a:srgbClr>
                  </a:gs>
                  <a:gs pos="100000">
                    <a:srgbClr val="717074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1000" b="1" kern="0" dirty="0">
                    <a:solidFill>
                      <a:srgbClr val="717074">
                        <a:lumMod val="75000"/>
                      </a:srgbClr>
                    </a:solidFill>
                    <a:latin typeface="Verdana"/>
                  </a:rPr>
                  <a:t>Hardware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3423671"/>
                <a:ext cx="2135674" cy="320706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Port Mapping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81411" y="3050895"/>
                <a:ext cx="2135674" cy="320705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Load Balancing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81411" y="2674569"/>
                <a:ext cx="2135674" cy="324256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Add Services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2310077"/>
                <a:ext cx="2135674" cy="321889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User Access (SSH, SSL)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1939667"/>
                <a:ext cx="2135674" cy="321889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Security (KDC, AD/LDAP)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772257" y="1562158"/>
                <a:ext cx="2135674" cy="321889"/>
              </a:xfrm>
              <a:prstGeom prst="rect">
                <a:avLst/>
              </a:prstGeom>
              <a:gradFill flip="none" rotWithShape="1">
                <a:gsLst>
                  <a:gs pos="0">
                    <a:srgbClr val="717074">
                      <a:lumMod val="75000"/>
                      <a:shade val="30000"/>
                      <a:satMod val="115000"/>
                    </a:srgbClr>
                  </a:gs>
                  <a:gs pos="50000">
                    <a:srgbClr val="717074">
                      <a:lumMod val="75000"/>
                      <a:shade val="67500"/>
                      <a:satMod val="115000"/>
                    </a:srgbClr>
                  </a:gs>
                  <a:gs pos="100000">
                    <a:srgbClr val="717074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Management</a:t>
                </a:r>
              </a:p>
            </p:txBody>
          </p:sp>
          <p:sp>
            <p:nvSpPr>
              <p:cNvPr id="29" name="Shape 256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 rot="16199996">
                <a:off x="-968186" y="3496203"/>
                <a:ext cx="6094594" cy="515282"/>
              </a:xfrm>
              <a:prstGeom prst="leftRightArrow">
                <a:avLst>
                  <a:gd name="adj1" fmla="val 52000"/>
                  <a:gd name="adj2" fmla="val 64155"/>
                </a:avLst>
              </a:prstGeom>
              <a:solidFill>
                <a:srgbClr val="717074"/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rPr>
                  <a:t>~ x Days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6231" y="788194"/>
              <a:ext cx="2361605" cy="1970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195">
                <a:defRPr/>
              </a:pPr>
              <a:r>
                <a:rPr lang="en-US" sz="1400" b="1" kern="0" dirty="0">
                  <a:solidFill>
                    <a:srgbClr val="717074">
                      <a:lumMod val="75000"/>
                    </a:srgbClr>
                  </a:solidFill>
                  <a:latin typeface="Verdana"/>
                </a:rPr>
                <a:t>Legacy Deployment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18931" y="772855"/>
            <a:ext cx="5388135" cy="3562806"/>
            <a:chOff x="3518931" y="772855"/>
            <a:chExt cx="5388135" cy="3562806"/>
          </a:xfrm>
        </p:grpSpPr>
        <p:sp>
          <p:nvSpPr>
            <p:cNvPr id="3" name="Right Arrow 2">
              <a:extLst>
                <a:ext uri="{FF2B5EF4-FFF2-40B4-BE49-F238E27FC236}"/>
              </a:extLst>
            </p:cNvPr>
            <p:cNvSpPr/>
            <p:nvPr/>
          </p:nvSpPr>
          <p:spPr>
            <a:xfrm rot="614323">
              <a:off x="4321274" y="3870021"/>
              <a:ext cx="1928506" cy="258244"/>
            </a:xfrm>
            <a:prstGeom prst="rightArrow">
              <a:avLst>
                <a:gd name="adj1" fmla="val 42253"/>
                <a:gd name="adj2" fmla="val 131960"/>
              </a:avLst>
            </a:prstGeom>
            <a:gradFill>
              <a:gsLst>
                <a:gs pos="0">
                  <a:schemeClr val="bg2"/>
                </a:gs>
                <a:gs pos="93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9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" name="Right Arrow 3">
              <a:extLst>
                <a:ext uri="{FF2B5EF4-FFF2-40B4-BE49-F238E27FC236}"/>
              </a:extLst>
            </p:cNvPr>
            <p:cNvSpPr/>
            <p:nvPr/>
          </p:nvSpPr>
          <p:spPr>
            <a:xfrm rot="2304747">
              <a:off x="3518931" y="2738431"/>
              <a:ext cx="3084531" cy="241991"/>
            </a:xfrm>
            <a:prstGeom prst="rightArrow">
              <a:avLst>
                <a:gd name="adj1" fmla="val 42253"/>
                <a:gd name="adj2" fmla="val 131960"/>
              </a:avLst>
            </a:prstGeom>
            <a:gradFill>
              <a:gsLst>
                <a:gs pos="0">
                  <a:schemeClr val="bg2"/>
                </a:gs>
                <a:gs pos="87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9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ight Arrow 4">
              <a:extLst>
                <a:ext uri="{FF2B5EF4-FFF2-40B4-BE49-F238E27FC236}"/>
              </a:extLst>
            </p:cNvPr>
            <p:cNvSpPr/>
            <p:nvPr/>
          </p:nvSpPr>
          <p:spPr>
            <a:xfrm rot="2823076">
              <a:off x="3883366" y="2017160"/>
              <a:ext cx="2785239" cy="296630"/>
            </a:xfrm>
            <a:prstGeom prst="rightArrow">
              <a:avLst>
                <a:gd name="adj1" fmla="val 42253"/>
                <a:gd name="adj2" fmla="val 131960"/>
              </a:avLst>
            </a:prstGeom>
            <a:gradFill flip="none" rotWithShape="1">
              <a:gsLst>
                <a:gs pos="0">
                  <a:schemeClr val="bg2"/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9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56333" name="Group 93"/>
            <p:cNvGrpSpPr>
              <a:grpSpLocks/>
            </p:cNvGrpSpPr>
            <p:nvPr/>
          </p:nvGrpSpPr>
          <p:grpSpPr bwMode="auto">
            <a:xfrm>
              <a:off x="6248400" y="2964061"/>
              <a:ext cx="2658666" cy="1371600"/>
              <a:chOff x="8723094" y="4347278"/>
              <a:chExt cx="2839027" cy="2453864"/>
            </a:xfrm>
          </p:grpSpPr>
          <p:sp>
            <p:nvSpPr>
              <p:cNvPr id="32" name="Shape 210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>
                <a:off x="8723094" y="4347278"/>
                <a:ext cx="2839027" cy="813694"/>
              </a:xfrm>
              <a:prstGeom prst="rect">
                <a:avLst/>
              </a:prstGeom>
              <a:solidFill>
                <a:srgbClr val="2C95DD">
                  <a:lumMod val="40000"/>
                  <a:lumOff val="60000"/>
                </a:srgb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7195">
                  <a:defRPr/>
                </a:pPr>
                <a:endParaRPr lang="en-US" sz="2800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Shape 208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>
                <a:off x="8723094" y="6412400"/>
                <a:ext cx="2839027" cy="388742"/>
              </a:xfrm>
              <a:prstGeom prst="rect">
                <a:avLst/>
              </a:prstGeom>
              <a:solidFill>
                <a:srgbClr val="2C95DD">
                  <a:lumMod val="40000"/>
                  <a:lumOff val="60000"/>
                </a:srgb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7195">
                  <a:defRPr/>
                </a:pPr>
                <a:endParaRPr lang="en-US" sz="2800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95564" y="6449677"/>
                <a:ext cx="2025334" cy="317383"/>
              </a:xfrm>
              <a:prstGeom prst="rect">
                <a:avLst/>
              </a:prstGeom>
              <a:gradFill flip="none" rotWithShape="1">
                <a:gsLst>
                  <a:gs pos="0">
                    <a:srgbClr val="2C95DD">
                      <a:lumMod val="75000"/>
                      <a:shade val="30000"/>
                      <a:satMod val="115000"/>
                    </a:srgbClr>
                  </a:gs>
                  <a:gs pos="50000">
                    <a:srgbClr val="2C95DD">
                      <a:lumMod val="75000"/>
                      <a:shade val="67500"/>
                      <a:satMod val="115000"/>
                    </a:srgbClr>
                  </a:gs>
                  <a:gs pos="100000">
                    <a:srgbClr val="2C95DD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Docker</a:t>
                </a:r>
              </a:p>
            </p:txBody>
          </p:sp>
          <p:sp>
            <p:nvSpPr>
              <p:cNvPr id="35" name="Shape 209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>
                <a:off x="8723094" y="5220615"/>
                <a:ext cx="2839027" cy="1134273"/>
              </a:xfrm>
              <a:prstGeom prst="rect">
                <a:avLst/>
              </a:prstGeom>
              <a:solidFill>
                <a:srgbClr val="2C95DD">
                  <a:lumMod val="40000"/>
                  <a:lumOff val="60000"/>
                </a:srgb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7195">
                  <a:defRPr/>
                </a:pPr>
                <a:endParaRPr lang="en-US" sz="2800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800649" y="4400530"/>
                <a:ext cx="2023427" cy="318448"/>
              </a:xfrm>
              <a:prstGeom prst="rect">
                <a:avLst/>
              </a:prstGeom>
              <a:gradFill flip="none" rotWithShape="1">
                <a:gsLst>
                  <a:gs pos="0">
                    <a:srgbClr val="339933">
                      <a:shade val="30000"/>
                      <a:satMod val="115000"/>
                    </a:srgbClr>
                  </a:gs>
                  <a:gs pos="50000">
                    <a:srgbClr val="339933">
                      <a:shade val="67500"/>
                      <a:satMod val="115000"/>
                    </a:srgbClr>
                  </a:gs>
                  <a:gs pos="100000">
                    <a:srgbClr val="3399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Submit Job / Model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800649" y="4760516"/>
                <a:ext cx="2023427" cy="319514"/>
              </a:xfrm>
              <a:prstGeom prst="rect">
                <a:avLst/>
              </a:prstGeom>
              <a:gradFill flip="none" rotWithShape="1">
                <a:gsLst>
                  <a:gs pos="0">
                    <a:srgbClr val="339933">
                      <a:lumMod val="75000"/>
                      <a:shade val="30000"/>
                      <a:satMod val="115000"/>
                    </a:srgbClr>
                  </a:gs>
                  <a:gs pos="50000">
                    <a:srgbClr val="339933">
                      <a:lumMod val="75000"/>
                      <a:shade val="67500"/>
                      <a:satMod val="115000"/>
                    </a:srgbClr>
                  </a:gs>
                  <a:gs pos="100000">
                    <a:srgbClr val="339933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SSH / UI</a:t>
                </a:r>
              </a:p>
            </p:txBody>
          </p:sp>
          <p:sp>
            <p:nvSpPr>
              <p:cNvPr id="38" name="Shape 258">
                <a:extLst>
                  <a:ext uri="{FF2B5EF4-FFF2-40B4-BE49-F238E27FC236}"/>
                </a:extLst>
              </p:cNvPr>
              <p:cNvSpPr/>
              <p:nvPr/>
            </p:nvSpPr>
            <p:spPr bwMode="ltGray">
              <a:xfrm rot="5400000">
                <a:off x="9962394" y="5308129"/>
                <a:ext cx="2437888" cy="516187"/>
              </a:xfrm>
              <a:prstGeom prst="leftRightArrow">
                <a:avLst>
                  <a:gd name="adj1" fmla="val 53482"/>
                  <a:gd name="adj2" fmla="val 44965"/>
                </a:avLst>
              </a:prstGeom>
              <a:solidFill>
                <a:srgbClr val="2C95DD">
                  <a:lumMod val="75000"/>
                </a:srgbClr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algn="ctr" defTabSz="457195">
                  <a:defRPr sz="37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000" b="1" kern="0" dirty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rPr>
                  <a:t>~10 Minutes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95564" y="5627462"/>
                <a:ext cx="2025334" cy="318448"/>
              </a:xfrm>
              <a:prstGeom prst="rect">
                <a:avLst/>
              </a:prstGeom>
              <a:gradFill flip="none" rotWithShape="1">
                <a:gsLst>
                  <a:gs pos="0">
                    <a:srgbClr val="2C95DD">
                      <a:lumMod val="75000"/>
                      <a:shade val="30000"/>
                      <a:satMod val="115000"/>
                    </a:srgbClr>
                  </a:gs>
                  <a:gs pos="50000">
                    <a:srgbClr val="2C95DD">
                      <a:lumMod val="75000"/>
                      <a:shade val="67500"/>
                      <a:satMod val="115000"/>
                    </a:srgbClr>
                  </a:gs>
                  <a:gs pos="100000">
                    <a:srgbClr val="2C95DD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Security (KDC, AD/LDAP, SSL)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95564" y="5978927"/>
                <a:ext cx="2025334" cy="319514"/>
              </a:xfrm>
              <a:prstGeom prst="rect">
                <a:avLst/>
              </a:prstGeom>
              <a:gradFill flip="none" rotWithShape="1">
                <a:gsLst>
                  <a:gs pos="0">
                    <a:srgbClr val="2C95DD">
                      <a:lumMod val="75000"/>
                      <a:shade val="30000"/>
                      <a:satMod val="115000"/>
                    </a:srgbClr>
                  </a:gs>
                  <a:gs pos="50000">
                    <a:srgbClr val="2C95DD">
                      <a:lumMod val="75000"/>
                      <a:shade val="67500"/>
                      <a:satMod val="115000"/>
                    </a:srgbClr>
                  </a:gs>
                  <a:gs pos="100000">
                    <a:srgbClr val="2C95DD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Application Image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95564" y="5272802"/>
                <a:ext cx="2025334" cy="317383"/>
              </a:xfrm>
              <a:prstGeom prst="rect">
                <a:avLst/>
              </a:prstGeom>
              <a:gradFill flip="none" rotWithShape="1">
                <a:gsLst>
                  <a:gs pos="0">
                    <a:srgbClr val="2C95DD">
                      <a:lumMod val="75000"/>
                      <a:shade val="30000"/>
                      <a:satMod val="115000"/>
                    </a:srgbClr>
                  </a:gs>
                  <a:gs pos="50000">
                    <a:srgbClr val="2C95DD">
                      <a:lumMod val="75000"/>
                      <a:shade val="67500"/>
                      <a:satMod val="115000"/>
                    </a:srgbClr>
                  </a:gs>
                  <a:gs pos="100000">
                    <a:srgbClr val="2C95DD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rgbClr val="FFFFFF"/>
                </a:solidFill>
                <a:miter lim="400000"/>
              </a:ln>
              <a:effectLst>
                <a:outerShdw blurRad="762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457195">
                  <a:defRPr/>
                </a:pPr>
                <a:r>
                  <a:rPr lang="en-US" sz="900" kern="0" dirty="0">
                    <a:solidFill>
                      <a:srgbClr val="FFFFFF"/>
                    </a:solidFill>
                    <a:latin typeface="Verdana"/>
                  </a:rPr>
                  <a:t>Cluster Configuration</a:t>
                </a:r>
              </a:p>
            </p:txBody>
          </p:sp>
        </p:grpSp>
      </p:grpSp>
      <p:sp>
        <p:nvSpPr>
          <p:cNvPr id="43" name="Rectangle 42">
            <a:extLst>
              <a:ext uri="{FF2B5EF4-FFF2-40B4-BE49-F238E27FC236}"/>
            </a:extLst>
          </p:cNvPr>
          <p:cNvSpPr/>
          <p:nvPr/>
        </p:nvSpPr>
        <p:spPr>
          <a:xfrm>
            <a:off x="6187678" y="2660452"/>
            <a:ext cx="2867025" cy="2006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195"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Verdana"/>
              </a:rPr>
              <a:t>New Deployment ?</a:t>
            </a:r>
            <a:endParaRPr lang="en-US" sz="1400" b="1" kern="0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56336" name="TextBox 42"/>
          <p:cNvSpPr txBox="1">
            <a:spLocks noChangeArrowheads="1"/>
          </p:cNvSpPr>
          <p:nvPr/>
        </p:nvSpPr>
        <p:spPr bwMode="auto">
          <a:xfrm>
            <a:off x="5172075" y="1165622"/>
            <a:ext cx="441305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2700" b="1" dirty="0"/>
              <a:t>45 Days </a:t>
            </a:r>
            <a:r>
              <a:rPr lang="en-US" altLang="en-US" sz="2700" b="1" dirty="0">
                <a:sym typeface="Wingdings" panose="05000000000000000000" pitchFamily="2" charset="2"/>
              </a:rPr>
              <a:t> ~10 Minutes</a:t>
            </a:r>
            <a:endParaRPr lang="en-US" altLang="en-US" sz="27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2102" y="2041327"/>
            <a:ext cx="3936206" cy="2216944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457184">
              <a:defRPr/>
            </a:pPr>
            <a:endParaRPr lang="en-US" sz="1500" dirty="0" smtClean="0">
              <a:solidFill>
                <a:schemeClr val="lt1"/>
              </a:solidFill>
            </a:endParaRPr>
          </a:p>
          <a:p>
            <a:pPr algn="ctr" defTabSz="457184">
              <a:defRPr/>
            </a:pPr>
            <a:r>
              <a:rPr lang="en-US" sz="1500" dirty="0" smtClean="0">
                <a:solidFill>
                  <a:schemeClr val="lt1"/>
                </a:solidFill>
              </a:rPr>
              <a:t> </a:t>
            </a:r>
            <a:r>
              <a:rPr lang="en-US" sz="2100" b="1" dirty="0" smtClean="0">
                <a:solidFill>
                  <a:srgbClr val="00B0F0"/>
                </a:solidFill>
              </a:rPr>
              <a:t>Containerization</a:t>
            </a:r>
            <a:r>
              <a:rPr lang="en-US" sz="1500" dirty="0" smtClean="0">
                <a:solidFill>
                  <a:schemeClr val="lt1"/>
                </a:solidFill>
              </a:rPr>
              <a:t> allows the existence of multiple instances on a server.</a:t>
            </a:r>
          </a:p>
          <a:p>
            <a:pPr algn="ctr" defTabSz="457184">
              <a:defRPr/>
            </a:pPr>
            <a:endParaRPr lang="en-US" sz="1500" dirty="0" smtClean="0">
              <a:solidFill>
                <a:schemeClr val="lt1"/>
              </a:solidFill>
            </a:endParaRPr>
          </a:p>
          <a:p>
            <a:pPr algn="ctr" defTabSz="457184">
              <a:defRPr/>
            </a:pPr>
            <a:r>
              <a:rPr lang="en-US" sz="2100" b="1" dirty="0">
                <a:solidFill>
                  <a:srgbClr val="00B0F0"/>
                </a:solidFill>
              </a:rPr>
              <a:t>Docker</a:t>
            </a:r>
            <a:r>
              <a:rPr lang="en-US" sz="1500" b="1" dirty="0">
                <a:solidFill>
                  <a:schemeClr val="lt1"/>
                </a:solidFill>
              </a:rPr>
              <a:t> </a:t>
            </a:r>
            <a:r>
              <a:rPr lang="en-US" sz="1500" dirty="0">
                <a:solidFill>
                  <a:schemeClr val="lt1"/>
                </a:solidFill>
              </a:rPr>
              <a:t>is software that</a:t>
            </a:r>
          </a:p>
          <a:p>
            <a:pPr algn="ctr" defTabSz="457184">
              <a:defRPr/>
            </a:pPr>
            <a:r>
              <a:rPr lang="en-US" sz="1500" dirty="0">
                <a:solidFill>
                  <a:schemeClr val="lt1"/>
                </a:solidFill>
              </a:rPr>
              <a:t>performs operating-system-level virtualization </a:t>
            </a:r>
            <a:r>
              <a:rPr lang="en-US" sz="1500" dirty="0" smtClean="0">
                <a:solidFill>
                  <a:schemeClr val="lt1"/>
                </a:solidFill>
              </a:rPr>
              <a:t>(aka </a:t>
            </a:r>
            <a:r>
              <a:rPr lang="en-US" sz="1500" i="1" dirty="0" smtClean="0">
                <a:solidFill>
                  <a:schemeClr val="lt1"/>
                </a:solidFill>
              </a:rPr>
              <a:t>containerization)</a:t>
            </a:r>
            <a:r>
              <a:rPr lang="en-US" sz="1500" dirty="0" smtClean="0">
                <a:solidFill>
                  <a:schemeClr val="lt1"/>
                </a:solidFill>
              </a:rPr>
              <a:t>. </a:t>
            </a:r>
            <a:endParaRPr lang="en-US" sz="1500" dirty="0">
              <a:solidFill>
                <a:schemeClr val="lt1"/>
              </a:solidFill>
            </a:endParaRPr>
          </a:p>
          <a:p>
            <a:pPr algn="ctr" defTabSz="457184">
              <a:defRPr/>
            </a:pPr>
            <a:endParaRPr lang="en-US" sz="1500" dirty="0">
              <a:solidFill>
                <a:schemeClr val="lt1"/>
              </a:solidFill>
            </a:endParaRP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4112555" y="4785750"/>
            <a:ext cx="3009606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b="1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Source</a:t>
            </a:r>
            <a:r>
              <a:rPr lang="en-US" altLang="en-US" sz="9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  <a:r>
              <a:rPr lang="en-US" altLang="en-US" sz="900" u="sng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hlinkClick r:id="rId3"/>
              </a:rPr>
              <a:t>https://en.wikipedia.org/wiki/docker_(software)</a:t>
            </a:r>
            <a:endParaRPr lang="en-US" altLang="en-US" sz="900" u="sng" dirty="0">
              <a:solidFill>
                <a:schemeClr val="tx2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endParaRPr lang="en-US" altLang="en-US" sz="9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Technology Innovations</a:t>
            </a:r>
          </a:p>
        </p:txBody>
      </p:sp>
      <p:pic>
        <p:nvPicPr>
          <p:cNvPr id="2050" name="Picture 2" descr="Image result for Do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10168"/>
          <a:stretch>
            <a:fillRect/>
          </a:stretch>
        </p:blipFill>
        <p:spPr bwMode="auto">
          <a:xfrm>
            <a:off x="4972050" y="2114550"/>
            <a:ext cx="3551039" cy="20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707232" y="1070967"/>
            <a:ext cx="2491978" cy="69711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  <a:miter lim="800000"/>
          </a:ln>
        </p:spPr>
        <p:txBody>
          <a:bodyPr lIns="0" tIns="0" rIns="0" bIns="0" anchor="ctr"/>
          <a:lstStyle/>
          <a:p>
            <a:pPr algn="ctr" defTabSz="514356">
              <a:spcAft>
                <a:spcPts val="56"/>
              </a:spcAft>
              <a:defRPr/>
            </a:pPr>
            <a:r>
              <a:rPr lang="en-US" sz="2250" b="1" dirty="0">
                <a:latin typeface="+mj-lt"/>
              </a:rPr>
              <a:t>Simplify Deployments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3294460" y="1070967"/>
            <a:ext cx="2491978" cy="69711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lIns="0" tIns="0" rIns="0" bIns="0" anchor="ctr"/>
          <a:lstStyle/>
          <a:p>
            <a:pPr algn="ctr" defTabSz="514356">
              <a:spcAft>
                <a:spcPts val="56"/>
              </a:spcAft>
              <a:defRPr/>
            </a:pPr>
            <a:r>
              <a:rPr lang="en-US" sz="2250" b="1" dirty="0">
                <a:latin typeface="+mj-lt"/>
              </a:rPr>
              <a:t>Innovate Faster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5880497" y="1070967"/>
            <a:ext cx="2491978" cy="69711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00B0F0"/>
            </a:solidFill>
            <a:miter lim="800000"/>
          </a:ln>
        </p:spPr>
        <p:txBody>
          <a:bodyPr lIns="0" tIns="0" rIns="0" bIns="0" anchor="ctr"/>
          <a:lstStyle/>
          <a:p>
            <a:pPr algn="ctr" defTabSz="514356">
              <a:spcAft>
                <a:spcPts val="56"/>
              </a:spcAft>
              <a:defRPr/>
            </a:pPr>
            <a:r>
              <a:rPr lang="en-US" sz="2250" b="1" dirty="0">
                <a:latin typeface="+mj-lt"/>
              </a:rPr>
              <a:t>Deploy Anywhere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Big Data</a:t>
            </a:r>
          </a:p>
        </p:txBody>
      </p:sp>
      <p:sp>
        <p:nvSpPr>
          <p:cNvPr id="10" name="Flowchart: Process 4"/>
          <p:cNvSpPr>
            <a:spLocks noChangeArrowheads="1"/>
          </p:cNvSpPr>
          <p:nvPr/>
        </p:nvSpPr>
        <p:spPr bwMode="auto">
          <a:xfrm>
            <a:off x="1571625" y="1072638"/>
            <a:ext cx="6364486" cy="2600325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4875"/>
                </a:solidFill>
              </a:rPr>
              <a:t>Big Data </a:t>
            </a:r>
            <a:r>
              <a:rPr lang="en-US" sz="2400" dirty="0"/>
              <a:t>refers to data sets that are so voluminous and complex that traditional </a:t>
            </a:r>
          </a:p>
          <a:p>
            <a:pPr algn="ctr">
              <a:defRPr/>
            </a:pPr>
            <a:r>
              <a:rPr lang="en-US" sz="2400" dirty="0"/>
              <a:t>data-processing application software are inadequate to deal with them. </a:t>
            </a:r>
          </a:p>
          <a:p>
            <a:pPr algn="ctr">
              <a:defRPr/>
            </a:pPr>
            <a:r>
              <a:rPr lang="en-US" sz="2400" dirty="0"/>
              <a:t>Characterized by: </a:t>
            </a:r>
            <a:r>
              <a:rPr lang="en-US" sz="2400" i="1" dirty="0"/>
              <a:t>volume, variety, velocit</a:t>
            </a:r>
            <a:r>
              <a:rPr lang="en-US" sz="2400" dirty="0"/>
              <a:t>y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457200" y="4221956"/>
            <a:ext cx="7340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b="1" dirty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Source</a:t>
            </a:r>
            <a:r>
              <a:rPr lang="en-US" altLang="en-US" sz="900" dirty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  <a:r>
              <a:rPr lang="en-US" altLang="en-US" sz="900" u="sng" dirty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https://en.wikipedia.org/wiki/Big_Data</a:t>
            </a:r>
          </a:p>
          <a:p>
            <a:endParaRPr lang="en-US" altLang="en-US" sz="9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NVIDIA GPUs and CUDA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50" b="1" dirty="0">
                <a:solidFill>
                  <a:srgbClr val="004875"/>
                </a:solidFill>
              </a:rPr>
              <a:t>NVIDIA</a:t>
            </a:r>
            <a:r>
              <a:rPr lang="en-US" altLang="en-US" sz="2250" dirty="0">
                <a:solidFill>
                  <a:srgbClr val="004875"/>
                </a:solidFill>
              </a:rPr>
              <a:t> is the most common manufacturer of GPUs</a:t>
            </a:r>
          </a:p>
          <a:p>
            <a:r>
              <a:rPr lang="en-US" altLang="en-US" sz="2250" b="1" dirty="0">
                <a:solidFill>
                  <a:srgbClr val="004875"/>
                </a:solidFill>
              </a:rPr>
              <a:t>CUDA</a:t>
            </a:r>
            <a:r>
              <a:rPr lang="en-US" altLang="en-US" sz="2250" b="1" i="1" dirty="0">
                <a:solidFill>
                  <a:srgbClr val="004875"/>
                </a:solidFill>
              </a:rPr>
              <a:t> </a:t>
            </a:r>
            <a:r>
              <a:rPr lang="en-US" altLang="en-US" sz="2250" dirty="0">
                <a:solidFill>
                  <a:srgbClr val="004875"/>
                </a:solidFill>
              </a:rPr>
              <a:t>is the software that allows applications to access the NVIDIA GPU hardware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25" dirty="0">
                <a:ea typeface="MS PGothic" panose="020B0600070205080204" pitchFamily="34" charset="-128"/>
                <a:cs typeface="Geneva" charset="0"/>
              </a:rPr>
              <a:t>CUDA library or toolkit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25" dirty="0">
                <a:ea typeface="MS PGothic" panose="020B0600070205080204" pitchFamily="34" charset="-128"/>
                <a:cs typeface="Geneva" charset="0"/>
              </a:rPr>
              <a:t>CUDA kernel device driver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800" dirty="0">
                <a:ea typeface="MS PGothic" panose="020B0600070205080204" pitchFamily="34" charset="-128"/>
                <a:cs typeface="Geneva" charset="0"/>
              </a:rPr>
              <a:t>GPU-hardware specific</a:t>
            </a:r>
          </a:p>
        </p:txBody>
      </p:sp>
      <p:pic>
        <p:nvPicPr>
          <p:cNvPr id="32772" name="Picture 4" descr="nvidia-cuda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99" y="2689027"/>
            <a:ext cx="2781300" cy="16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A Brief History of Surfacing a GPU device into a Container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05691" y="1338695"/>
            <a:ext cx="7658100" cy="2257425"/>
          </a:xfrm>
        </p:spPr>
        <p:txBody>
          <a:bodyPr/>
          <a:lstStyle/>
          <a:p>
            <a:r>
              <a:rPr lang="en-US" altLang="en-US" sz="2250" dirty="0">
                <a:solidFill>
                  <a:srgbClr val="004875"/>
                </a:solidFill>
              </a:rPr>
              <a:t>Use of docker –device command line option</a:t>
            </a:r>
          </a:p>
          <a:p>
            <a:r>
              <a:rPr lang="en-US" altLang="en-US" sz="2250" dirty="0">
                <a:solidFill>
                  <a:srgbClr val="004875"/>
                </a:solidFill>
              </a:rPr>
              <a:t>Use of vendor specific Docker wrapper such as nvidia-docker (Introduced in 2016)</a:t>
            </a:r>
          </a:p>
          <a:p>
            <a:r>
              <a:rPr lang="en-US" altLang="en-US" sz="2250" dirty="0">
                <a:solidFill>
                  <a:srgbClr val="004875"/>
                </a:solidFill>
              </a:rPr>
              <a:t>Use of NVIDIA Container Runtime (Introduced mid 2018)</a:t>
            </a:r>
          </a:p>
          <a:p>
            <a:pPr lvl="1"/>
            <a:r>
              <a:rPr lang="en-US" altLang="en-US" sz="2025" dirty="0"/>
              <a:t>Support for container runtimes other than Docker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77999"/>
            <a:ext cx="8507611" cy="857250"/>
          </a:xfrm>
        </p:spPr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GPU Access from within a Container</a:t>
            </a: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81089"/>
            <a:ext cx="5051227" cy="35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343707" y="4839447"/>
            <a:ext cx="31442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b="1" dirty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Source</a:t>
            </a:r>
            <a:r>
              <a:rPr lang="en-US" altLang="en-US" sz="900" dirty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: </a:t>
            </a:r>
            <a:r>
              <a:rPr lang="en-US" altLang="en-US" sz="900" u="sng" dirty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http://www.nvidia.com/object/docker-container.html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With HPE, Challenges Solved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626644"/>
            <a:ext cx="7620000" cy="3393877"/>
          </a:xfrm>
        </p:spPr>
        <p:txBody>
          <a:bodyPr/>
          <a:lstStyle/>
          <a:p>
            <a:r>
              <a:rPr lang="en-US" altLang="en-US" sz="1800" dirty="0">
                <a:solidFill>
                  <a:srgbClr val="004875"/>
                </a:solidFill>
              </a:rPr>
              <a:t>Pre-built Docker images </a:t>
            </a:r>
            <a:r>
              <a:rPr lang="en-US" altLang="en-US" sz="1800" dirty="0" smtClean="0">
                <a:solidFill>
                  <a:srgbClr val="004875"/>
                </a:solidFill>
              </a:rPr>
              <a:t>containing templated Spark, TensorFlow, and Horovod applications</a:t>
            </a:r>
            <a:endParaRPr lang="en-US" altLang="en-US" sz="1800" dirty="0">
              <a:solidFill>
                <a:srgbClr val="004875"/>
              </a:solidFill>
            </a:endParaRPr>
          </a:p>
          <a:p>
            <a:pPr lvl="1"/>
            <a:r>
              <a:rPr lang="en-US" altLang="en-US" sz="1600" dirty="0">
                <a:solidFill>
                  <a:srgbClr val="004875"/>
                </a:solidFill>
              </a:rPr>
              <a:t>A</a:t>
            </a:r>
            <a:r>
              <a:rPr lang="en-US" altLang="en-US" sz="1600" dirty="0" smtClean="0">
                <a:solidFill>
                  <a:srgbClr val="004875"/>
                </a:solidFill>
              </a:rPr>
              <a:t>utomated </a:t>
            </a:r>
            <a:r>
              <a:rPr lang="en-US" altLang="en-US" sz="1600" dirty="0">
                <a:solidFill>
                  <a:srgbClr val="004875"/>
                </a:solidFill>
              </a:rPr>
              <a:t>cluster </a:t>
            </a:r>
            <a:r>
              <a:rPr lang="en-US" altLang="en-US" sz="1600" dirty="0" smtClean="0">
                <a:solidFill>
                  <a:srgbClr val="004875"/>
                </a:solidFill>
              </a:rPr>
              <a:t>creation and management of entire application stack</a:t>
            </a:r>
            <a:endParaRPr lang="en-US" altLang="en-US" sz="1600" dirty="0">
              <a:solidFill>
                <a:srgbClr val="004875"/>
              </a:solidFill>
            </a:endParaRPr>
          </a:p>
          <a:p>
            <a:r>
              <a:rPr lang="en-US" altLang="en-US" sz="1800" dirty="0" smtClean="0">
                <a:solidFill>
                  <a:srgbClr val="004875"/>
                </a:solidFill>
              </a:rPr>
              <a:t>Intelligent placement on hosts surfacing required NVIDIA GPU h/w </a:t>
            </a:r>
            <a:r>
              <a:rPr lang="en-US" altLang="en-US" sz="1800" dirty="0">
                <a:solidFill>
                  <a:srgbClr val="004875"/>
                </a:solidFill>
              </a:rPr>
              <a:t>to the </a:t>
            </a:r>
            <a:r>
              <a:rPr lang="en-US" altLang="en-US" sz="1800" dirty="0" smtClean="0">
                <a:solidFill>
                  <a:srgbClr val="004875"/>
                </a:solidFill>
              </a:rPr>
              <a:t>containers</a:t>
            </a:r>
          </a:p>
          <a:p>
            <a:r>
              <a:rPr lang="en-US" altLang="en-US" sz="1800" dirty="0" smtClean="0">
                <a:solidFill>
                  <a:srgbClr val="004875"/>
                </a:solidFill>
              </a:rPr>
              <a:t>Automatic injection of compatible NVIDIA CUDA libraries into container</a:t>
            </a:r>
            <a:endParaRPr lang="en-US" altLang="en-US" sz="1800" dirty="0">
              <a:solidFill>
                <a:srgbClr val="004875"/>
              </a:solidFill>
            </a:endParaRPr>
          </a:p>
          <a:p>
            <a:r>
              <a:rPr lang="en-US" altLang="en-US" sz="1800" dirty="0" smtClean="0">
                <a:solidFill>
                  <a:srgbClr val="004875"/>
                </a:solidFill>
              </a:rPr>
              <a:t>Complete resource management (CPU, MEM, GPU, Storage)</a:t>
            </a:r>
            <a:endParaRPr lang="en-US" altLang="en-US" sz="1800" dirty="0">
              <a:solidFill>
                <a:srgbClr val="004875"/>
              </a:solidFill>
            </a:endParaRPr>
          </a:p>
          <a:p>
            <a:r>
              <a:rPr lang="en-US" altLang="en-US" sz="1800" dirty="0" smtClean="0">
                <a:solidFill>
                  <a:srgbClr val="004875"/>
                </a:solidFill>
              </a:rPr>
              <a:t>All application access methods (UI</a:t>
            </a:r>
            <a:r>
              <a:rPr lang="en-US" altLang="en-US" sz="1800" dirty="0">
                <a:solidFill>
                  <a:srgbClr val="004875"/>
                </a:solidFill>
              </a:rPr>
              <a:t>, CLI, and </a:t>
            </a:r>
            <a:r>
              <a:rPr lang="en-US" altLang="en-US" sz="1800" dirty="0" smtClean="0">
                <a:solidFill>
                  <a:srgbClr val="004875"/>
                </a:solidFill>
              </a:rPr>
              <a:t>API)</a:t>
            </a:r>
            <a:endParaRPr lang="en-US" altLang="en-US" sz="1800" dirty="0">
              <a:solidFill>
                <a:srgbClr val="004875"/>
              </a:solidFill>
            </a:endParaRPr>
          </a:p>
          <a:p>
            <a:r>
              <a:rPr lang="en-US" altLang="en-US" sz="1800" dirty="0">
                <a:solidFill>
                  <a:srgbClr val="004875"/>
                </a:solidFill>
              </a:rPr>
              <a:t>NFS mounts surfaced as local drives for </a:t>
            </a:r>
            <a:r>
              <a:rPr lang="en-US" altLang="en-US" sz="1800" dirty="0" smtClean="0">
                <a:solidFill>
                  <a:srgbClr val="004875"/>
                </a:solidFill>
              </a:rPr>
              <a:t>data access</a:t>
            </a:r>
            <a:endParaRPr lang="en-US" altLang="en-US" sz="1800" dirty="0">
              <a:solidFill>
                <a:srgbClr val="004875"/>
              </a:solidFill>
            </a:endParaRPr>
          </a:p>
          <a:p>
            <a:r>
              <a:rPr lang="en-US" altLang="en-US" sz="1800" dirty="0">
                <a:solidFill>
                  <a:srgbClr val="004875"/>
                </a:solidFill>
              </a:rPr>
              <a:t>Support </a:t>
            </a:r>
            <a:r>
              <a:rPr lang="en-US" altLang="en-US" sz="1800" dirty="0" smtClean="0">
                <a:solidFill>
                  <a:srgbClr val="004875"/>
                </a:solidFill>
              </a:rPr>
              <a:t>on </a:t>
            </a:r>
            <a:r>
              <a:rPr lang="en-US" altLang="en-US" sz="1800" dirty="0">
                <a:solidFill>
                  <a:srgbClr val="004875"/>
                </a:solidFill>
              </a:rPr>
              <a:t>premise and cloud </a:t>
            </a:r>
            <a:r>
              <a:rPr lang="en-US" altLang="en-US" sz="1800" dirty="0" smtClean="0">
                <a:solidFill>
                  <a:srgbClr val="004875"/>
                </a:solidFill>
              </a:rPr>
              <a:t>infrastructure</a:t>
            </a:r>
          </a:p>
          <a:p>
            <a:r>
              <a:rPr lang="en-US" altLang="en-US" sz="1800" dirty="0" smtClean="0">
                <a:solidFill>
                  <a:srgbClr val="004875"/>
                </a:solidFill>
              </a:rPr>
              <a:t>Improve </a:t>
            </a:r>
            <a:r>
              <a:rPr lang="en-US" altLang="en-US" sz="1800" dirty="0" smtClean="0">
                <a:solidFill>
                  <a:srgbClr val="004875"/>
                </a:solidFill>
              </a:rPr>
              <a:t>user experience with notebooks (Jupyter, etc)</a:t>
            </a:r>
            <a:endParaRPr lang="en-US" altLang="en-US" sz="1800" dirty="0">
              <a:solidFill>
                <a:srgbClr val="00487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65289" y="2024063"/>
            <a:ext cx="2371725" cy="164008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36" name="Can 3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34120" y="4049316"/>
            <a:ext cx="5662613" cy="4953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91438" tIns="45719" rIns="91438" bIns="45719" anchor="ctr"/>
          <a:lstStyle/>
          <a:p>
            <a:pPr algn="ctr" defTabSz="457195">
              <a:defRPr/>
            </a:pPr>
            <a:r>
              <a:rPr lang="en-US" sz="1200" dirty="0">
                <a:latin typeface="+mj-lt"/>
              </a:rPr>
              <a:t>Shared Data</a:t>
            </a:r>
          </a:p>
        </p:txBody>
      </p:sp>
      <p:cxnSp>
        <p:nvCxnSpPr>
          <p:cNvPr id="45" name="Straight Arrow Connector 44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4365427" y="3423047"/>
            <a:ext cx="0" cy="787599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4813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Arial Black" panose="020B0A04020102020204" pitchFamily="34" charset="0"/>
              </a:rPr>
              <a:t>Fitting It All Together</a:t>
            </a:r>
          </a:p>
        </p:txBody>
      </p:sp>
      <p:cxnSp>
        <p:nvCxnSpPr>
          <p:cNvPr id="47" name="Straight Arrow Connector 46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1643063" y="3673674"/>
            <a:ext cx="2103239" cy="511373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57" name="Straight Arrow Connector 56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4965502" y="3673674"/>
            <a:ext cx="2144911" cy="498872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pic>
        <p:nvPicPr>
          <p:cNvPr id="46088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1056084"/>
            <a:ext cx="124420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>
            <a:off x="4444603" y="1344811"/>
            <a:ext cx="3048596" cy="598289"/>
          </a:xfrm>
          <a:prstGeom prst="straightConnector1">
            <a:avLst/>
          </a:prstGeom>
          <a:noFill/>
          <a:ln w="19050">
            <a:solidFill>
              <a:srgbClr val="3596C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42" name="Straight Arrow Connector 41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4422577" y="1335286"/>
            <a:ext cx="22026" cy="598289"/>
          </a:xfrm>
          <a:prstGeom prst="straightConnector1">
            <a:avLst/>
          </a:prstGeom>
          <a:noFill/>
          <a:ln w="19050">
            <a:solidFill>
              <a:srgbClr val="3596C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43" name="Straight Arrow Connector 42">
            <a:extLst>
              <a:ext uri="{FF2B5EF4-FFF2-40B4-BE49-F238E27FC236}"/>
            </a:extLst>
          </p:cNvPr>
          <p:cNvCxnSpPr>
            <a:cxnSpLocks noChangeShapeType="1"/>
          </p:cNvCxnSpPr>
          <p:nvPr/>
        </p:nvCxnSpPr>
        <p:spPr bwMode="auto">
          <a:xfrm flipH="1">
            <a:off x="1841302" y="1344812"/>
            <a:ext cx="2603301" cy="593526"/>
          </a:xfrm>
          <a:prstGeom prst="straightConnector1">
            <a:avLst/>
          </a:prstGeom>
          <a:noFill/>
          <a:ln w="19050">
            <a:solidFill>
              <a:srgbClr val="3596C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4" name="Straight Arrow Connector 13">
            <a:extLst>
              <a:ext uri="{FF2B5EF4-FFF2-40B4-BE49-F238E27FC236}"/>
            </a:extLst>
          </p:cNvPr>
          <p:cNvCxnSpPr>
            <a:stCxn id="24" idx="3"/>
            <a:endCxn id="30" idx="1"/>
          </p:cNvCxnSpPr>
          <p:nvPr/>
        </p:nvCxnSpPr>
        <p:spPr bwMode="auto">
          <a:xfrm flipV="1">
            <a:off x="5637014" y="2835473"/>
            <a:ext cx="335161" cy="89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2875360" y="2764036"/>
            <a:ext cx="3637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03039" y="2002036"/>
            <a:ext cx="2369939" cy="166211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01291" y="2732485"/>
            <a:ext cx="1765697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MPI 3.1.3</a:t>
            </a:r>
          </a:p>
        </p:txBody>
      </p:sp>
      <p:sp>
        <p:nvSpPr>
          <p:cNvPr id="19" name="Rectangle 1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01291" y="2978348"/>
            <a:ext cx="1758553" cy="24705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TensorFlow 1.9</a:t>
            </a:r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72133" y="3253383"/>
            <a:ext cx="1612106" cy="336351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GPU / CUDA 9</a:t>
            </a:r>
          </a:p>
        </p:txBody>
      </p:sp>
      <p:sp>
        <p:nvSpPr>
          <p:cNvPr id="59" name="Rectangle 5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01291" y="2486620"/>
            <a:ext cx="1764506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NCCL 2.3.7</a:t>
            </a:r>
          </a:p>
        </p:txBody>
      </p:sp>
      <p:sp>
        <p:nvSpPr>
          <p:cNvPr id="28" name="Rectangle 2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90925" y="3234928"/>
            <a:ext cx="1644849" cy="336352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GPU / CUDA 9</a:t>
            </a:r>
          </a:p>
        </p:txBody>
      </p:sp>
      <p:sp>
        <p:nvSpPr>
          <p:cNvPr id="61" name="Rectangle 6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06987" y="2972395"/>
            <a:ext cx="1765101" cy="24705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TensorFlow 1.9</a:t>
            </a:r>
          </a:p>
        </p:txBody>
      </p:sp>
      <p:sp>
        <p:nvSpPr>
          <p:cNvPr id="63" name="Rectangle 6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06987" y="2731294"/>
            <a:ext cx="1765101" cy="229791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MPI 3.1.3</a:t>
            </a:r>
          </a:p>
        </p:txBody>
      </p:sp>
      <p:sp>
        <p:nvSpPr>
          <p:cNvPr id="65" name="Rectangle 6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06986" y="2489597"/>
            <a:ext cx="1764506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NCCL 2.3.7</a:t>
            </a:r>
          </a:p>
        </p:txBody>
      </p:sp>
      <p:sp>
        <p:nvSpPr>
          <p:cNvPr id="30" name="Rectangle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972175" y="2002036"/>
            <a:ext cx="2369939" cy="166687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360914" y="3234928"/>
            <a:ext cx="1610916" cy="336352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GPU / CUDA 9</a:t>
            </a:r>
          </a:p>
        </p:txBody>
      </p:sp>
      <p:sp>
        <p:nvSpPr>
          <p:cNvPr id="62" name="Rectangle 6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89477" y="2990850"/>
            <a:ext cx="1763911" cy="24705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TensorFlow 1.9</a:t>
            </a:r>
          </a:p>
        </p:txBody>
      </p:sp>
      <p:sp>
        <p:nvSpPr>
          <p:cNvPr id="64" name="Rectangle 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89477" y="2753916"/>
            <a:ext cx="1763911" cy="236934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MPI 3.1.3</a:t>
            </a:r>
          </a:p>
        </p:txBody>
      </p:sp>
      <p:sp>
        <p:nvSpPr>
          <p:cNvPr id="66" name="Rectangle 6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89477" y="2517577"/>
            <a:ext cx="1765101" cy="230386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NCCL 2.3.7</a:t>
            </a:r>
          </a:p>
        </p:txBody>
      </p:sp>
      <p:pic>
        <p:nvPicPr>
          <p:cNvPr id="461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65" y="741164"/>
            <a:ext cx="734020" cy="7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5" descr="container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0" y="348198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5" descr="container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48198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5" descr="container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40" y="346829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09588" y="2002036"/>
            <a:ext cx="2369939" cy="1666875"/>
          </a:xfrm>
          <a:prstGeom prst="rect">
            <a:avLst/>
          </a:prstGeom>
          <a:noFill/>
          <a:ln w="603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 sz="4200" dirty="0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58144" y="2004418"/>
            <a:ext cx="2369939" cy="1666875"/>
          </a:xfrm>
          <a:prstGeom prst="rect">
            <a:avLst/>
          </a:prstGeom>
          <a:noFill/>
          <a:ln w="603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 sz="4200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962054" y="2004418"/>
            <a:ext cx="2378869" cy="1672828"/>
          </a:xfrm>
          <a:prstGeom prst="rect">
            <a:avLst/>
          </a:prstGeom>
          <a:noFill/>
          <a:ln w="603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 sz="4200" dirty="0"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25091" y="2209800"/>
            <a:ext cx="7483078" cy="230981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Horovod cluster on multiple GPUs, containers, and machines</a:t>
            </a:r>
          </a:p>
        </p:txBody>
      </p:sp>
      <p:sp>
        <p:nvSpPr>
          <p:cNvPr id="52" name="Rectangle 5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69444" y="877491"/>
            <a:ext cx="2344341" cy="40362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 defTabSz="457195">
              <a:defRPr/>
            </a:pPr>
            <a:endParaRPr lang="en-US" sz="11200" dirty="0">
              <a:solidFill>
                <a:srgbClr val="004875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98702" y="627459"/>
            <a:ext cx="1091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Driver</a:t>
            </a:r>
          </a:p>
        </p:txBody>
      </p:sp>
      <p:sp>
        <p:nvSpPr>
          <p:cNvPr id="53" name="TextBox 5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86446" y="1768674"/>
            <a:ext cx="12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Executor</a:t>
            </a:r>
          </a:p>
        </p:txBody>
      </p:sp>
      <p:sp>
        <p:nvSpPr>
          <p:cNvPr id="54" name="TextBox 5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749874" y="1726406"/>
            <a:ext cx="12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Executor</a:t>
            </a: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499027" y="1772841"/>
            <a:ext cx="12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+mj-lt"/>
              </a:rPr>
              <a:t>Spark Executor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69444" y="851892"/>
            <a:ext cx="2344341" cy="453033"/>
          </a:xfrm>
          <a:prstGeom prst="rect">
            <a:avLst/>
          </a:prstGeom>
          <a:noFill/>
          <a:ln w="857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 sz="4200" dirty="0">
              <a:latin typeface="+mj-lt"/>
            </a:endParaRPr>
          </a:p>
        </p:txBody>
      </p:sp>
      <p:pic>
        <p:nvPicPr>
          <p:cNvPr id="56" name="Picture 105" descr="container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7522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634383" y="929878"/>
            <a:ext cx="1509713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195">
              <a:defRPr/>
            </a:pPr>
            <a:r>
              <a:rPr lang="en-US" sz="1200" dirty="0">
                <a:solidFill>
                  <a:srgbClr val="004875"/>
                </a:solidFill>
                <a:latin typeface="+mj-lt"/>
              </a:rPr>
              <a:t>Horovod cluster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69" y="3864769"/>
            <a:ext cx="1001316" cy="5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92" y="751880"/>
            <a:ext cx="1026319" cy="62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58" y="1017389"/>
            <a:ext cx="373261" cy="3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16" grpId="0" animBg="1"/>
      <p:bldP spid="18" grpId="0" animBg="1"/>
      <p:bldP spid="19" grpId="0" animBg="1"/>
      <p:bldP spid="20" grpId="0" animBg="1"/>
      <p:bldP spid="59" grpId="0" animBg="1"/>
      <p:bldP spid="28" grpId="0" animBg="1"/>
      <p:bldP spid="61" grpId="0" animBg="1"/>
      <p:bldP spid="63" grpId="0" animBg="1"/>
      <p:bldP spid="65" grpId="0" animBg="1"/>
      <p:bldP spid="30" grpId="0" animBg="1"/>
      <p:bldP spid="34" grpId="0" animBg="1"/>
      <p:bldP spid="62" grpId="0" animBg="1"/>
      <p:bldP spid="64" grpId="0" animBg="1"/>
      <p:bldP spid="66" grpId="0" animBg="1"/>
      <p:bldP spid="6" grpId="0" animBg="1"/>
      <p:bldP spid="46" grpId="0" animBg="1"/>
      <p:bldP spid="51" grpId="0" animBg="1"/>
      <p:bldP spid="60" grpId="0" animBg="1"/>
      <p:bldP spid="52" grpId="0" animBg="1"/>
      <p:bldP spid="2" grpId="0"/>
      <p:bldP spid="53" grpId="0"/>
      <p:bldP spid="54" grpId="0"/>
      <p:bldP spid="55" grpId="0"/>
      <p:bldP spid="3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951089" y="1479304"/>
            <a:ext cx="1654373" cy="102631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95">
              <a:defRPr/>
            </a:pPr>
            <a:endParaRPr lang="en-US" sz="112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" name="Content Placeholder 8"/>
          <p:cNvSpPr txBox="1">
            <a:spLocks/>
          </p:cNvSpPr>
          <p:nvPr/>
        </p:nvSpPr>
        <p:spPr bwMode="auto">
          <a:xfrm>
            <a:off x="5716191" y="807791"/>
            <a:ext cx="3190875" cy="3459409"/>
          </a:xfrm>
          <a:prstGeom prst="rect">
            <a:avLst/>
          </a:prstGeom>
          <a:solidFill>
            <a:srgbClr val="7F7F7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tIns="0" bIns="0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92104" indent="-177802" algn="ctr"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marL="292104" indent="-177802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On-demand GPU-enabled clusters for deep learning</a:t>
            </a:r>
          </a:p>
          <a:p>
            <a:pPr marL="292104" indent="-177802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Submit jobs using notebooks, web UI, or API</a:t>
            </a:r>
          </a:p>
          <a:p>
            <a:pPr marL="292104" indent="-177802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Web-based SSH access for CLI jobs</a:t>
            </a:r>
          </a:p>
          <a:p>
            <a:pPr marL="292104" indent="-177802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Shared storage access with security</a:t>
            </a:r>
          </a:p>
          <a:p>
            <a:pPr marL="292104" indent="-177802">
              <a:spcBef>
                <a:spcPct val="2000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Cloud-ready architecture, using Docker containers</a:t>
            </a:r>
          </a:p>
          <a:p>
            <a:pPr marL="292104" indent="-177802">
              <a:spcBef>
                <a:spcPct val="20000"/>
              </a:spcBef>
              <a:buFont typeface="Arial"/>
              <a:buChar char="•"/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04800" y="3541466"/>
            <a:ext cx="5281018" cy="791171"/>
          </a:xfrm>
          <a:prstGeom prst="rect">
            <a:avLst/>
          </a:prstGeom>
          <a:solidFill>
            <a:srgbClr val="19719E"/>
          </a:solidFill>
          <a:ln w="0">
            <a:solidFill>
              <a:srgbClr val="19719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195">
              <a:lnSpc>
                <a:spcPct val="80000"/>
              </a:lnSpc>
              <a:defRPr/>
            </a:pPr>
            <a:endParaRPr lang="en-US" sz="1600" b="1" dirty="0">
              <a:solidFill>
                <a:srgbClr val="2C95DD">
                  <a:lumMod val="50000"/>
                </a:srgbClr>
              </a:solidFill>
              <a:latin typeface="Calibri"/>
            </a:endParaRPr>
          </a:p>
          <a:p>
            <a:pPr algn="ctr" defTabSz="457195">
              <a:lnSpc>
                <a:spcPct val="80000"/>
              </a:lnSpc>
              <a:defRPr/>
            </a:pPr>
            <a:endParaRPr lang="en-US" sz="1600" b="1" dirty="0">
              <a:solidFill>
                <a:srgbClr val="2C95DD">
                  <a:lumMod val="50000"/>
                </a:srgbClr>
              </a:solidFill>
              <a:latin typeface="Calibri"/>
            </a:endParaRPr>
          </a:p>
          <a:p>
            <a:pPr algn="ctr" defTabSz="457195">
              <a:lnSpc>
                <a:spcPct val="80000"/>
              </a:lnSpc>
              <a:defRPr/>
            </a:pPr>
            <a:endParaRPr lang="en-US" sz="1600" b="1" dirty="0">
              <a:solidFill>
                <a:srgbClr val="2C95DD">
                  <a:lumMod val="50000"/>
                </a:srgbClr>
              </a:solidFill>
              <a:latin typeface="Calibri"/>
            </a:endParaRPr>
          </a:p>
          <a:p>
            <a:pPr algn="ctr" defTabSz="457195">
              <a:lnSpc>
                <a:spcPct val="80000"/>
              </a:lnSpc>
              <a:defRPr/>
            </a:pPr>
            <a:endParaRPr lang="en-US" sz="1600" b="1" dirty="0">
              <a:solidFill>
                <a:srgbClr val="2C95DD">
                  <a:lumMod val="50000"/>
                </a:srgbClr>
              </a:solidFill>
              <a:latin typeface="Calibri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03014" y="866727"/>
            <a:ext cx="1964531" cy="3299222"/>
            <a:chOff x="339064" y="1268150"/>
            <a:chExt cx="1992976" cy="3696653"/>
          </a:xfrm>
        </p:grpSpPr>
        <p:cxnSp>
          <p:nvCxnSpPr>
            <p:cNvPr id="148" name="Straight Arrow Connector 147"/>
            <p:cNvCxnSpPr/>
            <p:nvPr/>
          </p:nvCxnSpPr>
          <p:spPr>
            <a:xfrm flipV="1">
              <a:off x="2048796" y="1472926"/>
              <a:ext cx="0" cy="1683571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2265" name="Picture 1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70" y="2014419"/>
              <a:ext cx="480989" cy="4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Rectangle 141"/>
            <p:cNvSpPr/>
            <p:nvPr/>
          </p:nvSpPr>
          <p:spPr>
            <a:xfrm>
              <a:off x="346915" y="1905159"/>
              <a:ext cx="1418033" cy="111793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95">
                <a:defRPr/>
              </a:pPr>
              <a:endParaRPr lang="en-US" sz="112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43" name="Shape 55"/>
            <p:cNvSpPr>
              <a:spLocks noChangeArrowheads="1"/>
            </p:cNvSpPr>
            <p:nvPr/>
          </p:nvSpPr>
          <p:spPr bwMode="auto">
            <a:xfrm>
              <a:off x="339064" y="1268150"/>
              <a:ext cx="1439774" cy="279483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90">
                <a:lnSpc>
                  <a:spcPct val="80000"/>
                </a:lnSpc>
                <a:defRPr/>
              </a:pPr>
              <a:r>
                <a:rPr lang="en-US" sz="1600" dirty="0" smtClean="0">
                  <a:solidFill>
                    <a:prstClr val="white"/>
                  </a:solidFill>
                  <a:cs typeface="Trebuchet MS"/>
                </a:rPr>
                <a:t>Training</a:t>
              </a:r>
              <a:endParaRPr lang="en-US" sz="1600" dirty="0">
                <a:solidFill>
                  <a:prstClr val="white"/>
                </a:solidFill>
                <a:cs typeface="Trebuchet MS"/>
              </a:endParaRPr>
            </a:p>
          </p:txBody>
        </p:sp>
        <p:sp>
          <p:nvSpPr>
            <p:cNvPr id="144" name="Shape 55"/>
            <p:cNvSpPr>
              <a:spLocks noChangeArrowheads="1"/>
            </p:cNvSpPr>
            <p:nvPr/>
          </p:nvSpPr>
          <p:spPr bwMode="auto">
            <a:xfrm>
              <a:off x="339064" y="1568311"/>
              <a:ext cx="1433735" cy="292157"/>
            </a:xfrm>
            <a:prstGeom prst="rect">
              <a:avLst/>
            </a:prstGeom>
            <a:solidFill>
              <a:schemeClr val="accent6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90">
                <a:lnSpc>
                  <a:spcPct val="80000"/>
                </a:lnSpc>
                <a:defRPr/>
              </a:pPr>
              <a:r>
                <a:rPr lang="en-US" sz="1100" dirty="0">
                  <a:solidFill>
                    <a:prstClr val="white"/>
                  </a:solidFill>
                  <a:cs typeface="Trebuchet MS"/>
                </a:rPr>
                <a:t> </a:t>
              </a:r>
              <a:r>
                <a:rPr lang="en-US" sz="900" dirty="0">
                  <a:solidFill>
                    <a:prstClr val="white"/>
                  </a:solidFill>
                  <a:cs typeface="Trebuchet MS"/>
                </a:rPr>
                <a:t>Quickly deploy sandbox  nodes in minutes</a:t>
              </a:r>
            </a:p>
          </p:txBody>
        </p:sp>
        <p:pic>
          <p:nvPicPr>
            <p:cNvPr id="5226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095" y="1971300"/>
              <a:ext cx="575089" cy="26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3" name="Straight Arrow Connector 62"/>
            <p:cNvCxnSpPr/>
            <p:nvPr/>
          </p:nvCxnSpPr>
          <p:spPr>
            <a:xfrm flipV="1">
              <a:off x="2048796" y="3968934"/>
              <a:ext cx="0" cy="995869"/>
            </a:xfrm>
            <a:prstGeom prst="straightConnector1">
              <a:avLst/>
            </a:prstGeom>
            <a:ln w="6350" cmpd="sng">
              <a:solidFill>
                <a:srgbClr val="FFFF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71" name="TextBox 64"/>
            <p:cNvSpPr txBox="1">
              <a:spLocks noChangeArrowheads="1"/>
            </p:cNvSpPr>
            <p:nvPr/>
          </p:nvSpPr>
          <p:spPr bwMode="auto">
            <a:xfrm>
              <a:off x="1646970" y="4496454"/>
              <a:ext cx="640080" cy="382786"/>
            </a:xfrm>
            <a:prstGeom prst="rect">
              <a:avLst/>
            </a:prstGeom>
            <a:solidFill>
              <a:srgbClr val="2C9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Data Isolation</a:t>
              </a:r>
            </a:p>
          </p:txBody>
        </p:sp>
        <p:sp>
          <p:nvSpPr>
            <p:cNvPr id="67" name="Shape 55"/>
            <p:cNvSpPr>
              <a:spLocks noChangeArrowheads="1"/>
            </p:cNvSpPr>
            <p:nvPr/>
          </p:nvSpPr>
          <p:spPr bwMode="auto">
            <a:xfrm>
              <a:off x="550440" y="4050311"/>
              <a:ext cx="1193370" cy="682367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90">
                <a:lnSpc>
                  <a:spcPct val="80000"/>
                </a:lnSpc>
                <a:defRPr/>
              </a:pPr>
              <a:endParaRPr lang="en-US" sz="11200" dirty="0">
                <a:solidFill>
                  <a:srgbClr val="FFFFFF"/>
                </a:solidFill>
                <a:cs typeface="Trebuchet MS"/>
              </a:endParaRPr>
            </a:p>
          </p:txBody>
        </p:sp>
        <p:sp>
          <p:nvSpPr>
            <p:cNvPr id="52273" name="TextBox 58"/>
            <p:cNvSpPr txBox="1">
              <a:spLocks noChangeArrowheads="1"/>
            </p:cNvSpPr>
            <p:nvPr/>
          </p:nvSpPr>
          <p:spPr bwMode="auto">
            <a:xfrm>
              <a:off x="1760501" y="2282005"/>
              <a:ext cx="571539" cy="27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4556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900" dirty="0">
                  <a:solidFill>
                    <a:srgbClr val="2C95DD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Compute Isolation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304800" y="2886028"/>
            <a:ext cx="5264349" cy="596503"/>
          </a:xfrm>
          <a:prstGeom prst="rect">
            <a:avLst/>
          </a:prstGeom>
          <a:solidFill>
            <a:srgbClr val="004875"/>
          </a:solidFill>
          <a:ln w="9525" cap="sq" cmpd="sng">
            <a:solidFill>
              <a:schemeClr val="tx2">
                <a:lumMod val="5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95">
              <a:lnSpc>
                <a:spcPct val="80000"/>
              </a:lnSpc>
              <a:defRPr/>
            </a:pPr>
            <a:endParaRPr lang="en-US" sz="112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5414" y="3244406"/>
            <a:ext cx="5120283" cy="288131"/>
          </a:xfrm>
          <a:prstGeom prst="rect">
            <a:avLst/>
          </a:prstGeom>
          <a:noFill/>
          <a:ln w="9525" cap="sq" cmpd="sng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08">
              <a:lnSpc>
                <a:spcPct val="80000"/>
              </a:lnSpc>
              <a:defRPr/>
            </a:pPr>
            <a:r>
              <a:rPr lang="en-US" sz="1600" b="1" dirty="0">
                <a:solidFill>
                  <a:prstClr val="white"/>
                </a:solidFill>
              </a:rPr>
              <a:t>Containerized Big Data Infrastructure</a:t>
            </a:r>
          </a:p>
        </p:txBody>
      </p:sp>
      <p:pic>
        <p:nvPicPr>
          <p:cNvPr id="52233" name="Picture 103" descr="container_blue.png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53" y="3212854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3153" y="4126063"/>
            <a:ext cx="5159574" cy="263724"/>
          </a:xfrm>
          <a:prstGeom prst="rect">
            <a:avLst/>
          </a:prstGeom>
          <a:noFill/>
          <a:ln>
            <a:noFill/>
            <a:headEnd/>
            <a:tailEnd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90">
              <a:lnSpc>
                <a:spcPct val="80000"/>
              </a:lnSpc>
              <a:defRPr/>
            </a:pPr>
            <a:r>
              <a:rPr lang="en-US" sz="1500" dirty="0">
                <a:solidFill>
                  <a:srgbClr val="FFFFFF"/>
                </a:solidFill>
                <a:cs typeface="Trebuchet MS"/>
              </a:rPr>
              <a:t>HDFS Data Lake or NFS Enterprise Storage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50877" y="858393"/>
            <a:ext cx="3330178" cy="3306961"/>
            <a:chOff x="2287618" y="1260212"/>
            <a:chExt cx="3378322" cy="3704591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4102394" y="3969132"/>
              <a:ext cx="0" cy="995671"/>
            </a:xfrm>
            <a:prstGeom prst="straightConnector1">
              <a:avLst/>
            </a:prstGeom>
            <a:ln w="6350" cmpd="sng">
              <a:solidFill>
                <a:srgbClr val="FFFF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hape 55"/>
            <p:cNvSpPr>
              <a:spLocks noChangeArrowheads="1"/>
            </p:cNvSpPr>
            <p:nvPr/>
          </p:nvSpPr>
          <p:spPr bwMode="auto">
            <a:xfrm>
              <a:off x="2287618" y="1260212"/>
              <a:ext cx="3378322" cy="279428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90">
                <a:lnSpc>
                  <a:spcPct val="80000"/>
                </a:lnSpc>
                <a:defRPr/>
              </a:pPr>
              <a:r>
                <a:rPr lang="en-US" sz="1600" dirty="0" smtClean="0">
                  <a:solidFill>
                    <a:prstClr val="white"/>
                  </a:solidFill>
                  <a:cs typeface="Trebuchet MS"/>
                </a:rPr>
                <a:t>Production(Inference)</a:t>
              </a:r>
              <a:endParaRPr lang="en-US" sz="1600" dirty="0">
                <a:solidFill>
                  <a:prstClr val="white"/>
                </a:solidFill>
                <a:cs typeface="Trebuchet MS"/>
              </a:endParaRPr>
            </a:p>
          </p:txBody>
        </p:sp>
        <p:sp>
          <p:nvSpPr>
            <p:cNvPr id="152" name="Shape 55"/>
            <p:cNvSpPr>
              <a:spLocks noChangeArrowheads="1"/>
            </p:cNvSpPr>
            <p:nvPr/>
          </p:nvSpPr>
          <p:spPr bwMode="auto">
            <a:xfrm>
              <a:off x="2290637" y="1560314"/>
              <a:ext cx="3375303" cy="292099"/>
            </a:xfrm>
            <a:prstGeom prst="rect">
              <a:avLst/>
            </a:prstGeom>
            <a:solidFill>
              <a:schemeClr val="accent6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90">
                <a:lnSpc>
                  <a:spcPct val="80000"/>
                </a:lnSpc>
                <a:defRPr/>
              </a:pPr>
              <a:r>
                <a:rPr lang="en-US" sz="1100" dirty="0">
                  <a:solidFill>
                    <a:prstClr val="white"/>
                  </a:solidFill>
                  <a:cs typeface="Trebuchet MS"/>
                </a:rPr>
                <a:t>Model save, load, share, and run</a:t>
              </a:r>
            </a:p>
          </p:txBody>
        </p:sp>
      </p:grpSp>
      <p:sp>
        <p:nvSpPr>
          <p:cNvPr id="69" name="Shape 55"/>
          <p:cNvSpPr>
            <a:spLocks noChangeArrowheads="1"/>
          </p:cNvSpPr>
          <p:nvPr/>
        </p:nvSpPr>
        <p:spPr bwMode="auto">
          <a:xfrm>
            <a:off x="4441627" y="3649218"/>
            <a:ext cx="1912144" cy="14763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90">
              <a:lnSpc>
                <a:spcPct val="80000"/>
              </a:lnSpc>
              <a:defRPr/>
            </a:pPr>
            <a:endParaRPr lang="en-US" sz="11200" dirty="0">
              <a:solidFill>
                <a:srgbClr val="FFFFFF"/>
              </a:solidFill>
              <a:cs typeface="Trebuchet M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5161" y="2071044"/>
            <a:ext cx="1352793" cy="363141"/>
            <a:chOff x="541830" y="2675465"/>
            <a:chExt cx="1373247" cy="406401"/>
          </a:xfrm>
        </p:grpSpPr>
        <p:pic>
          <p:nvPicPr>
            <p:cNvPr id="52259" name="Picture 7" descr="Jupyter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30" y="2675465"/>
              <a:ext cx="643460" cy="40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01" name="TextBox 9"/>
            <p:cNvSpPr txBox="1">
              <a:spLocks noChangeArrowheads="1"/>
            </p:cNvSpPr>
            <p:nvPr/>
          </p:nvSpPr>
          <p:spPr bwMode="auto">
            <a:xfrm>
              <a:off x="1193884" y="2734760"/>
              <a:ext cx="721193" cy="34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700" dirty="0">
                  <a:solidFill>
                    <a:srgbClr val="004875"/>
                  </a:solidFill>
                </a:rPr>
                <a:t>CUDA runtime</a:t>
              </a:r>
            </a:p>
            <a:p>
              <a:pPr>
                <a:defRPr/>
              </a:pPr>
              <a:r>
                <a:rPr lang="en-US" altLang="en-US" sz="700" dirty="0">
                  <a:solidFill>
                    <a:srgbClr val="004875"/>
                  </a:solidFill>
                </a:rPr>
                <a:t>cuDNN </a:t>
              </a:r>
            </a:p>
          </p:txBody>
        </p:sp>
      </p:grpSp>
      <p:sp>
        <p:nvSpPr>
          <p:cNvPr id="76" name="Shape 55"/>
          <p:cNvSpPr>
            <a:spLocks noChangeArrowheads="1"/>
          </p:cNvSpPr>
          <p:nvPr/>
        </p:nvSpPr>
        <p:spPr bwMode="auto">
          <a:xfrm>
            <a:off x="2007990" y="3589091"/>
            <a:ext cx="2015728" cy="6096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90">
              <a:lnSpc>
                <a:spcPct val="80000"/>
              </a:lnSpc>
              <a:defRPr/>
            </a:pPr>
            <a:r>
              <a:rPr lang="en-US" sz="1500" dirty="0">
                <a:solidFill>
                  <a:srgbClr val="FFFFFF"/>
                </a:solidFill>
                <a:cs typeface="Trebuchet MS"/>
              </a:rPr>
              <a:t>GPU and </a:t>
            </a:r>
          </a:p>
          <a:p>
            <a:pPr algn="ctr" defTabSz="914390">
              <a:lnSpc>
                <a:spcPct val="80000"/>
              </a:lnSpc>
              <a:defRPr/>
            </a:pPr>
            <a:r>
              <a:rPr lang="en-US" sz="1500" dirty="0">
                <a:solidFill>
                  <a:srgbClr val="FFFFFF"/>
                </a:solidFill>
                <a:cs typeface="Trebuchet MS"/>
              </a:rPr>
              <a:t>Non-GPU Hosts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250877" y="1482281"/>
            <a:ext cx="1646039" cy="1032272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95">
              <a:defRPr/>
            </a:pPr>
            <a:endParaRPr lang="en-US" sz="112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53" y="1623965"/>
            <a:ext cx="47446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39" y="1558480"/>
            <a:ext cx="566738" cy="2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Up Arrow Callout 84"/>
          <p:cNvSpPr>
            <a:spLocks noChangeArrowheads="1"/>
          </p:cNvSpPr>
          <p:nvPr/>
        </p:nvSpPr>
        <p:spPr bwMode="auto">
          <a:xfrm>
            <a:off x="310753" y="2463356"/>
            <a:ext cx="1402556" cy="360164"/>
          </a:xfrm>
          <a:prstGeom prst="upArrowCallout">
            <a:avLst>
              <a:gd name="adj1" fmla="val 24988"/>
              <a:gd name="adj2" fmla="val 24970"/>
              <a:gd name="adj3" fmla="val 25000"/>
              <a:gd name="adj4" fmla="val 64977"/>
            </a:avLst>
          </a:prstGeom>
          <a:solidFill>
            <a:srgbClr val="003658"/>
          </a:solidFill>
          <a:ln w="9525">
            <a:solidFill>
              <a:srgbClr val="1355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 anchorCtr="1"/>
          <a:lstStyle/>
          <a:p>
            <a:pPr algn="ctr" defTabSz="455608"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</a:rPr>
              <a:t>Mount GPU devices and  </a:t>
            </a:r>
          </a:p>
          <a:p>
            <a:pPr algn="ctr" defTabSz="455608"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</a:rPr>
              <a:t>surface  device drivers</a:t>
            </a:r>
          </a:p>
        </p:txBody>
      </p:sp>
      <p:sp>
        <p:nvSpPr>
          <p:cNvPr id="87" name="Up Arrow Callout 86"/>
          <p:cNvSpPr>
            <a:spLocks noChangeArrowheads="1"/>
          </p:cNvSpPr>
          <p:nvPr/>
        </p:nvSpPr>
        <p:spPr bwMode="auto">
          <a:xfrm>
            <a:off x="2255640" y="2479429"/>
            <a:ext cx="3330178" cy="344091"/>
          </a:xfrm>
          <a:prstGeom prst="up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solidFill>
            <a:srgbClr val="003658"/>
          </a:solidFill>
          <a:ln w="9525">
            <a:solidFill>
              <a:srgbClr val="1355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 anchorCtr="1"/>
          <a:lstStyle/>
          <a:p>
            <a:pPr algn="ctr" defTabSz="455608">
              <a:spcBef>
                <a:spcPts val="600"/>
              </a:spcBef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</a:rPr>
              <a:t>Mount GPU devices and  surface device drivers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68" y="2150221"/>
            <a:ext cx="654248" cy="34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Jupy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/>
          <a:stretch>
            <a:fillRect/>
          </a:stretch>
        </p:blipFill>
        <p:spPr bwMode="auto">
          <a:xfrm>
            <a:off x="2300288" y="2093071"/>
            <a:ext cx="507206" cy="4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6" name="Title 2"/>
          <p:cNvSpPr>
            <a:spLocks noGrp="1"/>
          </p:cNvSpPr>
          <p:nvPr>
            <p:ph type="title"/>
          </p:nvPr>
        </p:nvSpPr>
        <p:spPr>
          <a:xfrm>
            <a:off x="101601" y="50793"/>
            <a:ext cx="8956430" cy="815934"/>
          </a:xfrm>
        </p:spPr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Implement Deep Learning Platform</a:t>
            </a:r>
          </a:p>
        </p:txBody>
      </p:sp>
      <p:sp>
        <p:nvSpPr>
          <p:cNvPr id="55" name="TextBox 64"/>
          <p:cNvSpPr txBox="1">
            <a:spLocks noChangeArrowheads="1"/>
          </p:cNvSpPr>
          <p:nvPr/>
        </p:nvSpPr>
        <p:spPr bwMode="auto">
          <a:xfrm>
            <a:off x="3884414" y="3740301"/>
            <a:ext cx="630436" cy="341632"/>
          </a:xfrm>
          <a:prstGeom prst="rect">
            <a:avLst/>
          </a:prstGeom>
          <a:solidFill>
            <a:srgbClr val="2C95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55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Data Isolation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89" y="1888879"/>
            <a:ext cx="588169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89" y="1901381"/>
            <a:ext cx="588169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16" y="1631704"/>
            <a:ext cx="47446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02" y="1566815"/>
            <a:ext cx="566738" cy="2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52" y="1909715"/>
            <a:ext cx="588169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206181"/>
            <a:ext cx="535186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Jupy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/>
          <a:stretch>
            <a:fillRect/>
          </a:stretch>
        </p:blipFill>
        <p:spPr bwMode="auto">
          <a:xfrm>
            <a:off x="4015383" y="2104978"/>
            <a:ext cx="507206" cy="4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86" y="2203204"/>
            <a:ext cx="542925" cy="2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8" name="TextBox 2"/>
          <p:cNvSpPr txBox="1">
            <a:spLocks noChangeArrowheads="1"/>
          </p:cNvSpPr>
          <p:nvPr/>
        </p:nvSpPr>
        <p:spPr bwMode="auto">
          <a:xfrm>
            <a:off x="1251942" y="2897932"/>
            <a:ext cx="2632471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2025" b="1" dirty="0" smtClean="0">
                <a:solidFill>
                  <a:schemeClr val="bg1"/>
                </a:solidFill>
              </a:rPr>
              <a:t>DIY/K8S/DCOS/HPE</a:t>
            </a:r>
            <a:endParaRPr lang="en-US" altLang="en-US" sz="2025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  <p:bldP spid="71" grpId="0" animBg="1"/>
      <p:bldP spid="72" grpId="0"/>
      <p:bldP spid="5" grpId="0"/>
      <p:bldP spid="76" grpId="0"/>
      <p:bldP spid="80" grpId="0" animBg="1"/>
      <p:bldP spid="85" grpId="0" animBg="1"/>
      <p:bldP spid="87" grpId="0" animBg="1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Lessons Learned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9659" y="847725"/>
            <a:ext cx="8229600" cy="3393877"/>
          </a:xfrm>
        </p:spPr>
        <p:txBody>
          <a:bodyPr/>
          <a:lstStyle/>
          <a:p>
            <a:r>
              <a:rPr lang="en-US" altLang="en-US" sz="2000" dirty="0">
                <a:solidFill>
                  <a:srgbClr val="004875"/>
                </a:solidFill>
              </a:rPr>
              <a:t>Enterprises are using ML / DL today to solve difficult problems </a:t>
            </a:r>
            <a:endParaRPr lang="en-US" altLang="en-US" sz="2000" dirty="0" smtClean="0">
              <a:solidFill>
                <a:srgbClr val="004875"/>
              </a:solidFill>
            </a:endParaRPr>
          </a:p>
          <a:p>
            <a:r>
              <a:rPr lang="en-US" altLang="en-US" sz="2000" dirty="0" smtClean="0">
                <a:solidFill>
                  <a:srgbClr val="004875"/>
                </a:solidFill>
              </a:rPr>
              <a:t>Distributed </a:t>
            </a:r>
            <a:r>
              <a:rPr lang="en-US" altLang="en-US" sz="2000" dirty="0">
                <a:solidFill>
                  <a:srgbClr val="004875"/>
                </a:solidFill>
              </a:rPr>
              <a:t>ML / DL in the enterprise requires a complex stack, with multiple different tools 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TensorFlow + Horovod </a:t>
            </a:r>
            <a:r>
              <a:rPr lang="en-US" altLang="en-US" sz="2000" dirty="0"/>
              <a:t>is one popular option</a:t>
            </a:r>
          </a:p>
          <a:p>
            <a:r>
              <a:rPr lang="en-US" altLang="en-US" sz="2000" dirty="0">
                <a:solidFill>
                  <a:srgbClr val="004875"/>
                </a:solidFill>
              </a:rPr>
              <a:t>The only constant is change </a:t>
            </a:r>
            <a:r>
              <a:rPr lang="mr-IN" altLang="en-US" sz="2000" dirty="0">
                <a:solidFill>
                  <a:srgbClr val="004875"/>
                </a:solidFill>
                <a:latin typeface="Mangal" charset="0"/>
              </a:rPr>
              <a:t>…</a:t>
            </a:r>
            <a:r>
              <a:rPr lang="en-US" altLang="en-US" sz="2000" dirty="0">
                <a:solidFill>
                  <a:srgbClr val="004875"/>
                </a:solidFill>
              </a:rPr>
              <a:t> be prepared</a:t>
            </a:r>
          </a:p>
          <a:p>
            <a:pPr lvl="1"/>
            <a:r>
              <a:rPr lang="en-US" altLang="en-US" sz="2000" dirty="0"/>
              <a:t>Business needs, use cases, and tools will constantly </a:t>
            </a:r>
            <a:r>
              <a:rPr lang="en-US" altLang="en-US" sz="2000" dirty="0" smtClean="0"/>
              <a:t>evolve</a:t>
            </a:r>
          </a:p>
          <a:p>
            <a:pPr lvl="1"/>
            <a:r>
              <a:rPr lang="en-US" altLang="en-US" sz="2000" dirty="0">
                <a:ea typeface="MS PGothic" panose="020B0600070205080204" pitchFamily="34" charset="-128"/>
                <a:cs typeface="Geneva" charset="0"/>
              </a:rPr>
              <a:t>We see CollectiveAllReduce replacing Horovod in some </a:t>
            </a:r>
            <a:r>
              <a:rPr lang="en-US" altLang="en-US" sz="2000" dirty="0" smtClean="0">
                <a:ea typeface="MS PGothic" panose="020B0600070205080204" pitchFamily="34" charset="-128"/>
                <a:cs typeface="Geneva" charset="0"/>
              </a:rPr>
              <a:t>cases</a:t>
            </a:r>
            <a:endParaRPr lang="en-US" altLang="en-US" sz="2000" dirty="0">
              <a:ea typeface="MS PGothic" panose="020B0600070205080204" pitchFamily="34" charset="-128"/>
              <a:cs typeface="Geneva" charset="0"/>
            </a:endParaRPr>
          </a:p>
          <a:p>
            <a:r>
              <a:rPr lang="en-US" altLang="en-US" sz="2000" dirty="0">
                <a:solidFill>
                  <a:srgbClr val="004875"/>
                </a:solidFill>
              </a:rPr>
              <a:t>Deployments are challenging, with many potential pitfalls</a:t>
            </a:r>
          </a:p>
          <a:p>
            <a:pPr lvl="1"/>
            <a:r>
              <a:rPr lang="en-US" altLang="en-US" sz="2000" dirty="0"/>
              <a:t>Containerization can deliver agility and cost saving benefits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Takeaways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4224" y="771525"/>
            <a:ext cx="8229600" cy="3393877"/>
          </a:xfrm>
        </p:spPr>
        <p:txBody>
          <a:bodyPr/>
          <a:lstStyle/>
          <a:p>
            <a:r>
              <a:rPr lang="en-US" altLang="en-US" sz="2000" dirty="0">
                <a:solidFill>
                  <a:srgbClr val="004875"/>
                </a:solidFill>
              </a:rPr>
              <a:t>Distributed deep learning applications </a:t>
            </a:r>
            <a:r>
              <a:rPr lang="en-US" altLang="en-US" sz="2000" b="1" i="1" dirty="0"/>
              <a:t>can</a:t>
            </a:r>
            <a:r>
              <a:rPr lang="en-US" altLang="en-US" sz="2000" dirty="0">
                <a:solidFill>
                  <a:srgbClr val="004875"/>
                </a:solidFill>
              </a:rPr>
              <a:t> be deployed on Docker containers</a:t>
            </a:r>
          </a:p>
          <a:p>
            <a:r>
              <a:rPr lang="en-US" altLang="en-US" sz="2000" dirty="0">
                <a:solidFill>
                  <a:srgbClr val="004875"/>
                </a:solidFill>
              </a:rPr>
              <a:t>GPU resources </a:t>
            </a:r>
            <a:r>
              <a:rPr lang="en-US" altLang="en-US" sz="2000" b="1" i="1" dirty="0"/>
              <a:t>can</a:t>
            </a:r>
            <a:r>
              <a:rPr lang="en-US" altLang="en-US" sz="2000" dirty="0">
                <a:solidFill>
                  <a:srgbClr val="004875"/>
                </a:solidFill>
              </a:rPr>
              <a:t> be effectively shared between multiple applications</a:t>
            </a:r>
          </a:p>
          <a:p>
            <a:r>
              <a:rPr lang="en-US" altLang="en-US" sz="2000" dirty="0" smtClean="0">
                <a:solidFill>
                  <a:srgbClr val="004875"/>
                </a:solidFill>
              </a:rPr>
              <a:t>DevOps </a:t>
            </a:r>
            <a:r>
              <a:rPr lang="en-US" altLang="en-US" sz="2000" dirty="0">
                <a:solidFill>
                  <a:srgbClr val="004875"/>
                </a:solidFill>
              </a:rPr>
              <a:t>complexity </a:t>
            </a:r>
            <a:r>
              <a:rPr lang="en-US" altLang="en-US" sz="2000" b="1" i="1" dirty="0"/>
              <a:t>can</a:t>
            </a:r>
            <a:r>
              <a:rPr lang="en-US" altLang="en-US" sz="2000" dirty="0">
                <a:solidFill>
                  <a:srgbClr val="004875"/>
                </a:solidFill>
              </a:rPr>
              <a:t> be </a:t>
            </a:r>
            <a:r>
              <a:rPr lang="en-US" altLang="en-US" sz="2000" dirty="0" smtClean="0">
                <a:solidFill>
                  <a:srgbClr val="004875"/>
                </a:solidFill>
              </a:rPr>
              <a:t>hidden</a:t>
            </a:r>
            <a:r>
              <a:rPr lang="en-US" altLang="en-US" sz="2000" dirty="0" smtClean="0">
                <a:solidFill>
                  <a:srgbClr val="004875"/>
                </a:solidFill>
              </a:rPr>
              <a:t> </a:t>
            </a:r>
            <a:r>
              <a:rPr lang="en-US" altLang="en-US" sz="2000" dirty="0">
                <a:solidFill>
                  <a:srgbClr val="004875"/>
                </a:solidFill>
              </a:rPr>
              <a:t>from the data scientist with self-service provisioning and automation</a:t>
            </a:r>
          </a:p>
          <a:p>
            <a:r>
              <a:rPr lang="en-US" altLang="en-US" sz="2000" dirty="0">
                <a:solidFill>
                  <a:srgbClr val="004875"/>
                </a:solidFill>
              </a:rPr>
              <a:t>Data resources </a:t>
            </a:r>
            <a:r>
              <a:rPr lang="en-US" altLang="en-US" sz="2000" b="1" i="1" dirty="0" smtClean="0"/>
              <a:t>can</a:t>
            </a:r>
            <a:r>
              <a:rPr lang="en-US" altLang="en-US" sz="2000" dirty="0" smtClean="0">
                <a:solidFill>
                  <a:srgbClr val="004875"/>
                </a:solidFill>
              </a:rPr>
              <a:t> </a:t>
            </a:r>
            <a:r>
              <a:rPr lang="en-US" altLang="en-US" sz="2000" dirty="0">
                <a:solidFill>
                  <a:srgbClr val="004875"/>
                </a:solidFill>
              </a:rPr>
              <a:t>be decoupled from compute resources in order to maximize platform flexibility and </a:t>
            </a:r>
            <a:r>
              <a:rPr lang="en-US" altLang="en-US" sz="2000" dirty="0" smtClean="0">
                <a:solidFill>
                  <a:srgbClr val="004875"/>
                </a:solidFill>
              </a:rPr>
              <a:t>scalability without loss of performance</a:t>
            </a:r>
            <a:endParaRPr lang="en-US" altLang="en-US" sz="2000" dirty="0">
              <a:solidFill>
                <a:srgbClr val="00487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Recommendations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4875"/>
                </a:solidFill>
              </a:rPr>
              <a:t>Start with a few key use cases to explore deep learning</a:t>
            </a:r>
          </a:p>
          <a:p>
            <a:pPr lvl="1"/>
            <a:r>
              <a:rPr lang="en-US" altLang="en-US" sz="2025" dirty="0" smtClean="0">
                <a:ea typeface="MS PGothic" panose="020B0600070205080204" pitchFamily="34" charset="-128"/>
                <a:cs typeface="Geneva" charset="0"/>
              </a:rPr>
              <a:t>Business </a:t>
            </a:r>
            <a:r>
              <a:rPr lang="en-US" altLang="en-US" sz="2025" dirty="0">
                <a:ea typeface="MS PGothic" panose="020B0600070205080204" pitchFamily="34" charset="-128"/>
                <a:cs typeface="Geneva" charset="0"/>
              </a:rPr>
              <a:t>needs, use cases, and tools will constantly </a:t>
            </a:r>
            <a:r>
              <a:rPr lang="en-US" altLang="en-US" sz="2025" dirty="0" smtClean="0">
                <a:ea typeface="MS PGothic" panose="020B0600070205080204" pitchFamily="34" charset="-128"/>
                <a:cs typeface="Geneva" charset="0"/>
              </a:rPr>
              <a:t>evolve</a:t>
            </a:r>
          </a:p>
          <a:p>
            <a:r>
              <a:rPr lang="en-US" altLang="en-US" sz="2400" dirty="0" smtClean="0">
                <a:solidFill>
                  <a:srgbClr val="004875"/>
                </a:solidFill>
              </a:rPr>
              <a:t>Leverage </a:t>
            </a:r>
            <a:r>
              <a:rPr lang="en-US" altLang="en-US" sz="2400" dirty="0">
                <a:solidFill>
                  <a:srgbClr val="004875"/>
                </a:solidFill>
              </a:rPr>
              <a:t>a flexible, scalable, and elastic platform for success</a:t>
            </a:r>
          </a:p>
          <a:p>
            <a:pPr lvl="1"/>
            <a:r>
              <a:rPr lang="en-US" altLang="en-US" sz="2025" dirty="0">
                <a:ea typeface="MS PGothic" panose="020B0600070205080204" pitchFamily="34" charset="-128"/>
              </a:rPr>
              <a:t>Containerization can deliver agility and cost saving benefits</a:t>
            </a:r>
          </a:p>
          <a:p>
            <a:pPr lvl="1"/>
            <a:r>
              <a:rPr lang="en-US" altLang="en-US" sz="2025" dirty="0">
                <a:ea typeface="MS PGothic" panose="020B0600070205080204" pitchFamily="34" charset="-128"/>
              </a:rPr>
              <a:t>But there are significant challenges </a:t>
            </a:r>
            <a:r>
              <a:rPr lang="mr-IN" altLang="en-US" sz="2025" dirty="0">
                <a:ea typeface="MS PGothic" panose="020B0600070205080204" pitchFamily="34" charset="-128"/>
              </a:rPr>
              <a:t>…</a:t>
            </a:r>
            <a:r>
              <a:rPr lang="en-US" altLang="en-US" sz="2025" dirty="0">
                <a:ea typeface="MS PGothic" panose="020B0600070205080204" pitchFamily="34" charset="-128"/>
              </a:rPr>
              <a:t> </a:t>
            </a:r>
            <a:r>
              <a:rPr lang="en-US" altLang="en-US" sz="2025" dirty="0" smtClean="0">
                <a:ea typeface="MS PGothic" panose="020B0600070205080204" pitchFamily="34" charset="-128"/>
              </a:rPr>
              <a:t>without careful planning and execution DIY </a:t>
            </a:r>
            <a:r>
              <a:rPr lang="en-US" altLang="en-US" sz="2025" dirty="0">
                <a:ea typeface="MS PGothic" panose="020B0600070205080204" pitchFamily="34" charset="-128"/>
              </a:rPr>
              <a:t>will likely be DOA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1155502" y="368499"/>
            <a:ext cx="184617" cy="3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2" rIns="91384" bIns="45692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95" y="420397"/>
            <a:ext cx="433208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3"/>
          <p:cNvSpPr txBox="1">
            <a:spLocks noChangeArrowheads="1"/>
          </p:cNvSpPr>
          <p:nvPr/>
        </p:nvSpPr>
        <p:spPr bwMode="auto">
          <a:xfrm>
            <a:off x="2492363" y="3048701"/>
            <a:ext cx="4300538" cy="49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0" tIns="60909" rIns="121820" bIns="60909">
            <a:spAutoFit/>
          </a:bodyPr>
          <a:lstStyle>
            <a:lvl1pPr defTabSz="1217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1217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1217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1217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12176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487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Tom Phelan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24220" y="3489564"/>
            <a:ext cx="2036824" cy="381558"/>
            <a:chOff x="3841552" y="3489564"/>
            <a:chExt cx="2036824" cy="381558"/>
          </a:xfrm>
        </p:grpSpPr>
        <p:sp>
          <p:nvSpPr>
            <p:cNvPr id="63493" name="Rectangle 8"/>
            <p:cNvSpPr>
              <a:spLocks noChangeArrowheads="1"/>
            </p:cNvSpPr>
            <p:nvPr/>
          </p:nvSpPr>
          <p:spPr bwMode="auto">
            <a:xfrm>
              <a:off x="4075232" y="3489564"/>
              <a:ext cx="1803144" cy="38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35" tIns="60918" rIns="121835" bIns="60918">
              <a:spAutoFit/>
            </a:bodyPr>
            <a:lstStyle>
              <a:lvl1pPr defTabSz="6080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6080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6080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6080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608013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100" dirty="0">
                  <a:solidFill>
                    <a:srgbClr val="3B59A6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@tapbluedata</a:t>
              </a:r>
            </a:p>
          </p:txBody>
        </p:sp>
        <p:pic>
          <p:nvPicPr>
            <p:cNvPr id="63494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552" y="3569020"/>
              <a:ext cx="304800" cy="22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9" y="716354"/>
            <a:ext cx="8218884" cy="35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ltGray">
          <a:xfrm>
            <a:off x="453629" y="710995"/>
            <a:ext cx="8218884" cy="3654528"/>
          </a:xfrm>
          <a:prstGeom prst="rect">
            <a:avLst/>
          </a:prstGeom>
          <a:gradFill>
            <a:gsLst>
              <a:gs pos="0">
                <a:srgbClr val="1B262D"/>
              </a:gs>
              <a:gs pos="100000">
                <a:srgbClr val="2B3D49">
                  <a:alpha val="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9">
              <a:lnSpc>
                <a:spcPct val="90000"/>
              </a:lnSpc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492609" y="183534"/>
            <a:ext cx="8227219" cy="308372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Let’s get grounded…what is AI?</a:t>
            </a:r>
            <a:endParaRPr lang="en-US" altLang="en-US" sz="3200" dirty="0" smtClean="0">
              <a:latin typeface="Arial Black" panose="020B0A04020102020204" pitchFamily="34" charset="0"/>
            </a:endParaRPr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 rot="-7200000">
            <a:off x="3401616" y="1198960"/>
            <a:ext cx="3089672" cy="3089672"/>
            <a:chOff x="4666593" y="1788008"/>
            <a:chExt cx="3710152" cy="3710152"/>
          </a:xfrm>
        </p:grpSpPr>
        <p:sp>
          <p:nvSpPr>
            <p:cNvPr id="12" name="Oval 11"/>
            <p:cNvSpPr/>
            <p:nvPr/>
          </p:nvSpPr>
          <p:spPr bwMode="ltGray">
            <a:xfrm>
              <a:off x="4666593" y="1788008"/>
              <a:ext cx="3710152" cy="3710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9">
                <a:lnSpc>
                  <a:spcPct val="90000"/>
                </a:lnSpc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ltGray">
            <a:xfrm>
              <a:off x="5242845" y="2731628"/>
              <a:ext cx="2670738" cy="2670738"/>
            </a:xfrm>
            <a:prstGeom prst="ellipse">
              <a:avLst/>
            </a:prstGeom>
            <a:noFill/>
            <a:ln w="57150">
              <a:solidFill>
                <a:srgbClr val="00A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9">
                <a:lnSpc>
                  <a:spcPct val="90000"/>
                </a:lnSpc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ltGray">
            <a:xfrm>
              <a:off x="5809897" y="3701811"/>
              <a:ext cx="1630608" cy="1629893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9">
                <a:lnSpc>
                  <a:spcPct val="90000"/>
                </a:lnSpc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35636" y="3458363"/>
            <a:ext cx="1797248" cy="18930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lnSpc>
                <a:spcPct val="90000"/>
              </a:lnSpc>
              <a:defRPr/>
            </a:pPr>
            <a:r>
              <a:rPr lang="en-US" sz="1350" b="1" dirty="0">
                <a:solidFill>
                  <a:prstClr val="white"/>
                </a:solidFill>
                <a:latin typeface="Arial"/>
              </a:rPr>
              <a:t>Artificial intelligence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23755" y="2796971"/>
            <a:ext cx="1797248" cy="18930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685809">
              <a:lnSpc>
                <a:spcPct val="90000"/>
              </a:lnSpc>
              <a:defRPr/>
            </a:pPr>
            <a:r>
              <a:rPr lang="en-US" sz="1350" b="1" dirty="0">
                <a:solidFill>
                  <a:prstClr val="white"/>
                </a:solidFill>
                <a:latin typeface="Arial"/>
              </a:rPr>
              <a:t>Machine learning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55344" y="1930791"/>
            <a:ext cx="1797249" cy="18871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685809">
              <a:lnSpc>
                <a:spcPct val="90000"/>
              </a:lnSpc>
              <a:defRPr/>
            </a:pPr>
            <a:r>
              <a:rPr lang="en-US" sz="1350" b="1" dirty="0">
                <a:solidFill>
                  <a:prstClr val="white"/>
                </a:solidFill>
                <a:latin typeface="Arial"/>
              </a:rPr>
              <a:t>Deep learning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3545" y="1259873"/>
            <a:ext cx="2342555" cy="2047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spcAft>
                <a:spcPts val="600"/>
              </a:spcAft>
              <a:defRPr/>
            </a:pPr>
            <a:r>
              <a:rPr lang="en-US" sz="1350" b="1" dirty="0">
                <a:solidFill>
                  <a:prstClr val="white"/>
                </a:solidFill>
                <a:latin typeface="Arial"/>
              </a:rPr>
              <a:t>Artificial intelligence </a:t>
            </a:r>
            <a:r>
              <a:rPr lang="en-US" sz="1050" dirty="0">
                <a:solidFill>
                  <a:prstClr val="white"/>
                </a:solidFill>
                <a:latin typeface="Arial"/>
              </a:rPr>
              <a:t>(AI)  </a:t>
            </a:r>
            <a:endParaRPr lang="en-US" sz="1200" dirty="0">
              <a:solidFill>
                <a:prstClr val="white"/>
              </a:solidFill>
              <a:latin typeface="Arial"/>
            </a:endParaRPr>
          </a:p>
          <a:p>
            <a:pPr defTabSz="685809">
              <a:spcAft>
                <a:spcPts val="600"/>
              </a:spcAft>
              <a:defRPr/>
            </a:pPr>
            <a:r>
              <a:rPr lang="en-US" sz="1050" dirty="0">
                <a:solidFill>
                  <a:prstClr val="white"/>
                </a:solidFill>
                <a:latin typeface="Arial"/>
              </a:rPr>
              <a:t>Mimics human behavior. Any technique that enables machines to solve a task in a way like humans do.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9774" y="2633855"/>
            <a:ext cx="1849041" cy="1631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spcAft>
                <a:spcPts val="600"/>
              </a:spcAft>
              <a:defRPr/>
            </a:pPr>
            <a:r>
              <a:rPr lang="en-US" sz="1350" b="1" dirty="0">
                <a:solidFill>
                  <a:prstClr val="white"/>
                </a:solidFill>
                <a:latin typeface="Arial"/>
              </a:rPr>
              <a:t>Machine learning </a:t>
            </a:r>
            <a:r>
              <a:rPr lang="en-US" sz="1050" dirty="0">
                <a:solidFill>
                  <a:prstClr val="white"/>
                </a:solidFill>
                <a:latin typeface="Arial"/>
              </a:rPr>
              <a:t>(ML) </a:t>
            </a:r>
            <a:endParaRPr lang="en-US" sz="1200" dirty="0">
              <a:solidFill>
                <a:prstClr val="white"/>
              </a:solidFill>
              <a:latin typeface="Arial"/>
            </a:endParaRPr>
          </a:p>
          <a:p>
            <a:pPr defTabSz="685809">
              <a:spcAft>
                <a:spcPts val="600"/>
              </a:spcAft>
              <a:defRPr/>
            </a:pPr>
            <a:r>
              <a:rPr lang="en-US" sz="1050" dirty="0">
                <a:solidFill>
                  <a:prstClr val="white"/>
                </a:solidFill>
                <a:latin typeface="Arial"/>
              </a:rPr>
              <a:t>Algorithms that allow computers to learn from examples without being explicitly programmed.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9774" y="898519"/>
            <a:ext cx="1760339" cy="2089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spcAft>
                <a:spcPts val="600"/>
              </a:spcAft>
              <a:defRPr/>
            </a:pPr>
            <a:r>
              <a:rPr lang="en-US" sz="1350" b="1" dirty="0">
                <a:solidFill>
                  <a:prstClr val="white"/>
                </a:solidFill>
                <a:latin typeface="Arial"/>
              </a:rPr>
              <a:t>Deep learning </a:t>
            </a:r>
            <a:r>
              <a:rPr lang="en-US" sz="1200" dirty="0">
                <a:solidFill>
                  <a:prstClr val="white"/>
                </a:solidFill>
                <a:latin typeface="Arial"/>
              </a:rPr>
              <a:t>(DL) </a:t>
            </a:r>
            <a:endParaRPr lang="en-US" sz="1050" dirty="0">
              <a:solidFill>
                <a:prstClr val="white"/>
              </a:solidFill>
              <a:latin typeface="Arial"/>
            </a:endParaRPr>
          </a:p>
          <a:p>
            <a:pPr defTabSz="685809">
              <a:spcAft>
                <a:spcPts val="600"/>
              </a:spcAft>
              <a:defRPr/>
            </a:pPr>
            <a:r>
              <a:rPr lang="en-US" sz="1050" dirty="0">
                <a:solidFill>
                  <a:prstClr val="white"/>
                </a:solidFill>
                <a:latin typeface="Arial"/>
              </a:rPr>
              <a:t>Subset of ML, using  deep artificial neural networks as models, inspired by the structure and function of the human brain. </a:t>
            </a:r>
          </a:p>
        </p:txBody>
      </p:sp>
      <p:sp>
        <p:nvSpPr>
          <p:cNvPr id="8" name="Freeform 7"/>
          <p:cNvSpPr/>
          <p:nvPr/>
        </p:nvSpPr>
        <p:spPr bwMode="ltGray">
          <a:xfrm>
            <a:off x="5585222" y="1003294"/>
            <a:ext cx="1088827" cy="316111"/>
          </a:xfrm>
          <a:custGeom>
            <a:avLst/>
            <a:gdLst>
              <a:gd name="connsiteX0" fmla="*/ 0 w 1451728"/>
              <a:gd name="connsiteY0" fmla="*/ 282804 h 282804"/>
              <a:gd name="connsiteX1" fmla="*/ 0 w 1451728"/>
              <a:gd name="connsiteY1" fmla="*/ 0 h 282804"/>
              <a:gd name="connsiteX2" fmla="*/ 1451728 w 1451728"/>
              <a:gd name="connsiteY2" fmla="*/ 0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728" h="282804">
                <a:moveTo>
                  <a:pt x="0" y="282804"/>
                </a:moveTo>
                <a:lnTo>
                  <a:pt x="0" y="0"/>
                </a:lnTo>
                <a:lnTo>
                  <a:pt x="1451728" y="0"/>
                </a:lnTo>
              </a:path>
            </a:pathLst>
          </a:custGeom>
          <a:noFill/>
          <a:ln w="2032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9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2834879" y="1368816"/>
            <a:ext cx="1004292" cy="0"/>
          </a:xfrm>
          <a:custGeom>
            <a:avLst/>
            <a:gdLst>
              <a:gd name="connsiteX0" fmla="*/ 0 w 1338607"/>
              <a:gd name="connsiteY0" fmla="*/ 0 h 0"/>
              <a:gd name="connsiteX1" fmla="*/ 1338607 w 133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8607">
                <a:moveTo>
                  <a:pt x="0" y="0"/>
                </a:moveTo>
                <a:lnTo>
                  <a:pt x="1338607" y="0"/>
                </a:lnTo>
              </a:path>
            </a:pathLst>
          </a:custGeom>
          <a:noFill/>
          <a:ln w="2032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9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 bwMode="ltGray">
          <a:xfrm flipV="1">
            <a:off x="6228755" y="2705293"/>
            <a:ext cx="445294" cy="34528"/>
          </a:xfrm>
          <a:custGeom>
            <a:avLst/>
            <a:gdLst>
              <a:gd name="connsiteX0" fmla="*/ 0 w 593888"/>
              <a:gd name="connsiteY0" fmla="*/ 0 h 0"/>
              <a:gd name="connsiteX1" fmla="*/ 593888 w 5938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888">
                <a:moveTo>
                  <a:pt x="0" y="0"/>
                </a:moveTo>
                <a:lnTo>
                  <a:pt x="593888" y="0"/>
                </a:lnTo>
              </a:path>
            </a:pathLst>
          </a:custGeom>
          <a:noFill/>
          <a:ln w="2032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9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2303" name="Picture 4" descr="Image result for siri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4" y="2093311"/>
            <a:ext cx="477441" cy="4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35274" y="2189156"/>
            <a:ext cx="619125" cy="1899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defRPr/>
            </a:pPr>
            <a:r>
              <a:rPr lang="en-US" sz="900" dirty="0">
                <a:solidFill>
                  <a:prstClr val="white"/>
                </a:solidFill>
                <a:latin typeface="Arial"/>
              </a:rPr>
              <a:t>Example: </a:t>
            </a:r>
            <a:r>
              <a:rPr lang="en-US" sz="1050" b="1" dirty="0">
                <a:solidFill>
                  <a:prstClr val="white"/>
                </a:solidFill>
                <a:latin typeface="Arial"/>
              </a:rPr>
              <a:t>Siri</a:t>
            </a:r>
          </a:p>
        </p:txBody>
      </p:sp>
      <p:pic>
        <p:nvPicPr>
          <p:cNvPr id="12305" name="Picture 10" descr="Image result for google maps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74" y="3647672"/>
            <a:ext cx="356592" cy="3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72921" y="3714347"/>
            <a:ext cx="865584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defRPr/>
            </a:pPr>
            <a:r>
              <a:rPr lang="en-US" sz="900" dirty="0">
                <a:solidFill>
                  <a:prstClr val="white"/>
                </a:solidFill>
                <a:latin typeface="Arial"/>
              </a:rPr>
              <a:t>Example: </a:t>
            </a:r>
            <a:r>
              <a:rPr lang="en-US" sz="1050" b="1" dirty="0">
                <a:solidFill>
                  <a:prstClr val="white"/>
                </a:solidFill>
                <a:latin typeface="Arial"/>
              </a:rPr>
              <a:t>Google Maps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3643" y="2086763"/>
            <a:ext cx="1079897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defRPr/>
            </a:pPr>
            <a:r>
              <a:rPr lang="en-US" sz="900" dirty="0">
                <a:solidFill>
                  <a:prstClr val="white"/>
                </a:solidFill>
                <a:latin typeface="Arial"/>
              </a:rPr>
              <a:t>Example: </a:t>
            </a:r>
          </a:p>
          <a:p>
            <a:pPr defTabSz="685809">
              <a:defRPr/>
            </a:pPr>
            <a:r>
              <a:rPr lang="en-US" sz="1050" b="1" dirty="0">
                <a:solidFill>
                  <a:prstClr val="white"/>
                </a:solidFill>
                <a:latin typeface="Arial"/>
              </a:rPr>
              <a:t>Self-driving car</a:t>
            </a:r>
          </a:p>
        </p:txBody>
      </p:sp>
      <p:pic>
        <p:nvPicPr>
          <p:cNvPr id="12308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t="27180" r="26508" b="17249"/>
          <a:stretch>
            <a:fillRect/>
          </a:stretch>
        </p:blipFill>
        <p:spPr bwMode="auto">
          <a:xfrm>
            <a:off x="6759774" y="2060569"/>
            <a:ext cx="389334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51209" y="970955"/>
            <a:ext cx="4510088" cy="2844998"/>
          </a:xfrm>
          <a:prstGeom prst="flowChartProcess">
            <a:avLst/>
          </a:prstGeom>
          <a:solidFill>
            <a:srgbClr val="0070C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457195">
              <a:defRPr/>
            </a:pPr>
            <a:r>
              <a:rPr lang="en-US" sz="2700" b="1" dirty="0">
                <a:solidFill>
                  <a:srgbClr val="00B0F0"/>
                </a:solidFill>
              </a:rPr>
              <a:t>Gartner 2019 CIO Agenda</a:t>
            </a:r>
          </a:p>
          <a:p>
            <a:pPr algn="ctr" defTabSz="457195">
              <a:defRPr/>
            </a:pPr>
            <a:r>
              <a:rPr lang="en-US" sz="2700" dirty="0">
                <a:solidFill>
                  <a:schemeClr val="bg1"/>
                </a:solidFill>
              </a:rPr>
              <a:t>Q: </a:t>
            </a:r>
            <a:r>
              <a:rPr lang="en-US" sz="2700" dirty="0">
                <a:solidFill>
                  <a:srgbClr val="FFFFFF"/>
                </a:solidFill>
              </a:rPr>
              <a:t>Which technology areas do you expect will be a game changer for your organization?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51209" y="4111012"/>
            <a:ext cx="7340203" cy="369330"/>
          </a:xfrm>
          <a:prstGeom prst="rect">
            <a:avLst/>
          </a:prstGeom>
          <a:noFill/>
          <a:ln>
            <a:noFill/>
          </a:ln>
          <a:extLst/>
        </p:spPr>
        <p:txBody>
          <a:bodyPr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95">
              <a:defRPr/>
            </a:pPr>
            <a:r>
              <a:rPr lang="en-US" sz="900" b="1" dirty="0">
                <a:solidFill>
                  <a:srgbClr val="7F7F7F"/>
                </a:solidFill>
              </a:rPr>
              <a:t>Source</a:t>
            </a:r>
            <a:r>
              <a:rPr lang="en-US" sz="900" dirty="0">
                <a:solidFill>
                  <a:srgbClr val="7F7F7F"/>
                </a:solidFill>
              </a:rPr>
              <a:t>: </a:t>
            </a:r>
            <a:r>
              <a:rPr lang="en-US" sz="900" dirty="0"/>
              <a:t>Gartner, Insights From the 2019 CIO Agenda Report, by Andy Rowsell-Jones, et al. </a:t>
            </a:r>
          </a:p>
          <a:p>
            <a:pPr defTabSz="457195">
              <a:defRPr/>
            </a:pPr>
            <a:endParaRPr lang="en-US" sz="900" u="sng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4457700" y="1285875"/>
            <a:ext cx="4504267" cy="2246767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marL="406395" defTabSz="457195">
              <a:defRPr/>
            </a:pPr>
            <a:r>
              <a:rPr lang="en-US" sz="2800" b="1" dirty="0">
                <a:solidFill>
                  <a:srgbClr val="00B0F0"/>
                </a:solidFill>
                <a:latin typeface="Calibri" charset="0"/>
                <a:ea typeface="MS PGothic" charset="0"/>
                <a:cs typeface="MS PGothic" charset="0"/>
              </a:rPr>
              <a:t>Answers:</a:t>
            </a:r>
            <a:endParaRPr lang="en-US" sz="2800" b="1" dirty="0">
              <a:solidFill>
                <a:srgbClr val="004875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marL="406395" lvl="5" defTabSz="457195">
              <a:defRPr/>
            </a:pPr>
            <a:r>
              <a:rPr lang="en-US" sz="2800" b="1" dirty="0">
                <a:solidFill>
                  <a:srgbClr val="004875"/>
                </a:solidFill>
                <a:latin typeface="Calibri" charset="0"/>
                <a:ea typeface="MS PGothic" charset="0"/>
                <a:cs typeface="MS PGothic" charset="0"/>
              </a:rPr>
              <a:t>#1  </a:t>
            </a:r>
            <a:r>
              <a:rPr lang="en-US" sz="2800" dirty="0">
                <a:solidFill>
                  <a:srgbClr val="00B050"/>
                </a:solidFill>
                <a:latin typeface="Calibri" charset="0"/>
                <a:ea typeface="MS PGothic" charset="0"/>
                <a:cs typeface="MS PGothic" charset="0"/>
              </a:rPr>
              <a:t>AI / Machine Learning</a:t>
            </a:r>
          </a:p>
          <a:p>
            <a:pPr marL="406395" lvl="5" defTabSz="457195">
              <a:defRPr/>
            </a:pPr>
            <a:r>
              <a:rPr lang="en-US" sz="2800" b="1" dirty="0">
                <a:solidFill>
                  <a:srgbClr val="004875"/>
                </a:solidFill>
                <a:latin typeface="Calibri" charset="0"/>
                <a:ea typeface="MS PGothic" charset="0"/>
                <a:cs typeface="MS PGothic" charset="0"/>
              </a:rPr>
              <a:t>#2  </a:t>
            </a:r>
            <a:r>
              <a:rPr lang="en-US" sz="2800" dirty="0">
                <a:solidFill>
                  <a:srgbClr val="004875"/>
                </a:solidFill>
                <a:latin typeface="Calibri" charset="0"/>
                <a:ea typeface="MS PGothic" charset="0"/>
                <a:cs typeface="MS PGothic" charset="0"/>
              </a:rPr>
              <a:t>Data Analytics</a:t>
            </a:r>
          </a:p>
          <a:p>
            <a:pPr marL="406395" lvl="5" defTabSz="457195">
              <a:defRPr/>
            </a:pPr>
            <a:r>
              <a:rPr lang="en-US" sz="2800" b="1" dirty="0">
                <a:solidFill>
                  <a:srgbClr val="004875"/>
                </a:solidFill>
                <a:latin typeface="Calibri" charset="0"/>
                <a:ea typeface="MS PGothic" charset="0"/>
                <a:cs typeface="MS PGothic" charset="0"/>
              </a:rPr>
              <a:t>#3  </a:t>
            </a:r>
            <a:r>
              <a:rPr lang="en-US" sz="2800" dirty="0">
                <a:solidFill>
                  <a:srgbClr val="004875"/>
                </a:solidFill>
                <a:latin typeface="Calibri" charset="0"/>
                <a:ea typeface="MS PGothic" charset="0"/>
                <a:cs typeface="MS PGothic" charset="0"/>
              </a:rPr>
              <a:t>Cloud</a:t>
            </a:r>
          </a:p>
          <a:p>
            <a:pPr marL="406395" lvl="5" defTabSz="457195">
              <a:defRPr/>
            </a:pPr>
            <a:r>
              <a:rPr lang="en-US" sz="2800" b="1" dirty="0">
                <a:solidFill>
                  <a:srgbClr val="004875"/>
                </a:solidFill>
                <a:latin typeface="Calibri" charset="0"/>
                <a:ea typeface="MS PGothic" charset="0"/>
                <a:cs typeface="MS PGothic" charset="0"/>
              </a:rPr>
              <a:t>#4  </a:t>
            </a:r>
            <a:r>
              <a:rPr lang="en-US" sz="2800" dirty="0">
                <a:solidFill>
                  <a:srgbClr val="004875"/>
                </a:solidFill>
                <a:latin typeface="Calibri" charset="0"/>
                <a:ea typeface="MS PGothic" charset="0"/>
                <a:cs typeface="MS PGothic" charset="0"/>
              </a:rPr>
              <a:t>Digital Transformation</a:t>
            </a:r>
            <a:endParaRPr lang="en-US" sz="2400" dirty="0">
              <a:solidFill>
                <a:srgbClr val="004875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3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Game Changing Innovation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53394"/>
            <a:ext cx="8210570" cy="36213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Why AI / ML / DL?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621506" y="961430"/>
            <a:ext cx="2807494" cy="550664"/>
          </a:xfrm>
          <a:prstGeom prst="rect">
            <a:avLst/>
          </a:prstGeom>
          <a:solidFill>
            <a:schemeClr val="tx1">
              <a:alpha val="1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anchor="ctr"/>
          <a:lstStyle/>
          <a:p>
            <a:pPr marL="57151" defTabSz="685809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 wants AI / ML / DL </a:t>
            </a:r>
          </a:p>
          <a:p>
            <a:pPr marL="57151" defTabSz="685809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advanced analytics….</a:t>
            </a:r>
          </a:p>
        </p:txBody>
      </p:sp>
      <p:sp>
        <p:nvSpPr>
          <p:cNvPr id="23" name="Rectangle 22"/>
          <p:cNvSpPr/>
          <p:nvPr/>
        </p:nvSpPr>
        <p:spPr bwMode="ltGray">
          <a:xfrm>
            <a:off x="6313885" y="2385417"/>
            <a:ext cx="2128242" cy="567333"/>
          </a:xfrm>
          <a:prstGeom prst="rect">
            <a:avLst/>
          </a:prstGeom>
          <a:solidFill>
            <a:schemeClr val="tx1">
              <a:alpha val="1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anchor="ctr"/>
          <a:lstStyle/>
          <a:p>
            <a:pPr algn="r" defTabSz="685809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….but face many challenges</a:t>
            </a:r>
          </a:p>
        </p:txBody>
      </p:sp>
      <p:sp>
        <p:nvSpPr>
          <p:cNvPr id="24" name="Rectangle 23"/>
          <p:cNvSpPr/>
          <p:nvPr/>
        </p:nvSpPr>
        <p:spPr bwMode="ltGray">
          <a:xfrm>
            <a:off x="5815013" y="2999184"/>
            <a:ext cx="2627114" cy="162937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/>
          <a:lstStyle/>
          <a:p>
            <a:pPr algn="r" defTabSz="685809">
              <a:spcAft>
                <a:spcPts val="60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  <a:p>
            <a:pPr algn="r" defTabSz="685809">
              <a:spcAft>
                <a:spcPts val="60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roles, skill gaps</a:t>
            </a:r>
          </a:p>
          <a:p>
            <a:pPr algn="r" defTabSz="685809">
              <a:spcAft>
                <a:spcPts val="60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and change</a:t>
            </a:r>
          </a:p>
          <a:p>
            <a:pPr algn="r" defTabSz="685809">
              <a:spcAft>
                <a:spcPts val="60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  <a:p>
            <a:pPr algn="r" defTabSz="685809">
              <a:spcAft>
                <a:spcPts val="60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infrastructure</a:t>
            </a:r>
          </a:p>
        </p:txBody>
      </p:sp>
      <p:grpSp>
        <p:nvGrpSpPr>
          <p:cNvPr id="16391" name="Group 16"/>
          <p:cNvGrpSpPr>
            <a:grpSpLocks/>
          </p:cNvGrpSpPr>
          <p:nvPr/>
        </p:nvGrpSpPr>
        <p:grpSpPr bwMode="auto">
          <a:xfrm>
            <a:off x="500063" y="1729383"/>
            <a:ext cx="3002756" cy="2396728"/>
            <a:chOff x="609440" y="2306090"/>
            <a:chExt cx="4003200" cy="3423028"/>
          </a:xfrm>
        </p:grpSpPr>
        <p:sp>
          <p:nvSpPr>
            <p:cNvPr id="16393" name="Text Placeholder 6"/>
            <p:cNvSpPr txBox="1">
              <a:spLocks/>
            </p:cNvSpPr>
            <p:nvPr/>
          </p:nvSpPr>
          <p:spPr bwMode="auto">
            <a:xfrm>
              <a:off x="609440" y="3606124"/>
              <a:ext cx="400320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0" rIns="102870" bIns="0" anchor="ctr"/>
            <a:lstStyle>
              <a:lvl1pPr defTabSz="1828800">
                <a:spcBef>
                  <a:spcPts val="2100"/>
                </a:spcBef>
                <a:buClr>
                  <a:srgbClr val="D3002D"/>
                </a:buClr>
                <a:buSzPct val="100000"/>
                <a:buFont typeface="Wingdings" panose="05000000000000000000" pitchFamily="2" charset="2"/>
                <a:buChar char="§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1pPr>
              <a:lvl2pPr marL="411163" indent="-182563" defTabSz="1828800">
                <a:spcBef>
                  <a:spcPts val="19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2pPr>
              <a:lvl3pPr marL="547688" indent="-136525" defTabSz="1828800">
                <a:spcBef>
                  <a:spcPts val="16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3pPr>
              <a:lvl4pPr marL="730250" indent="-136525" defTabSz="1828800">
                <a:spcBef>
                  <a:spcPts val="13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4pPr>
              <a:lvl5pPr marL="868363" indent="-136525" defTabSz="1828800">
                <a:spcBef>
                  <a:spcPts val="13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5pPr>
              <a:lvl6pPr marL="13255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6pPr>
              <a:lvl7pPr marL="17827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7pPr>
              <a:lvl8pPr marL="22399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8pPr>
              <a:lvl9pPr marL="26971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r>
                <a: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AI and advanced analytics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r>
                <a: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infrastructure could constitute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r>
                <a:rPr lang="en-US" altLang="en-US" sz="2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15-20</a:t>
              </a:r>
              <a:r>
                <a:rPr lang="en-US" altLang="en-US" sz="22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% </a:t>
              </a:r>
              <a:r>
                <a: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of the market by 2021</a:t>
              </a:r>
              <a:r>
                <a:rPr lang="en-US" altLang="en-US" sz="1200" baseline="30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1</a:t>
              </a:r>
            </a:p>
          </p:txBody>
        </p:sp>
        <p:sp>
          <p:nvSpPr>
            <p:cNvPr id="16394" name="Rectangle 20"/>
            <p:cNvSpPr>
              <a:spLocks noChangeArrowheads="1"/>
            </p:cNvSpPr>
            <p:nvPr/>
          </p:nvSpPr>
          <p:spPr bwMode="auto">
            <a:xfrm>
              <a:off x="609440" y="2306090"/>
              <a:ext cx="394224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rIns="102870" anchor="ctr"/>
            <a:lstStyle>
              <a:lvl1pPr defTabSz="18288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defTabSz="18288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defTabSz="18288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defTabSz="18288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defTabSz="18288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050" dirty="0">
                  <a:solidFill>
                    <a:srgbClr val="FFFFFF"/>
                  </a:solidFill>
                  <a:cs typeface="Calibri" panose="020F0502020204030204" pitchFamily="34" charset="0"/>
                </a:rPr>
                <a:t>AI and advanced analytics represent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FFFF"/>
                  </a:solidFill>
                  <a:cs typeface="Calibri" panose="020F0502020204030204" pitchFamily="34" charset="0"/>
                </a:rPr>
                <a:t>2 of the top 3 CIO priorities</a:t>
              </a:r>
            </a:p>
          </p:txBody>
        </p:sp>
        <p:sp>
          <p:nvSpPr>
            <p:cNvPr id="16395" name="Text Placeholder 6"/>
            <p:cNvSpPr txBox="1">
              <a:spLocks/>
            </p:cNvSpPr>
            <p:nvPr/>
          </p:nvSpPr>
          <p:spPr bwMode="auto">
            <a:xfrm>
              <a:off x="609440" y="4906158"/>
              <a:ext cx="365760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0" rIns="102870" bIns="0" anchor="ctr"/>
            <a:lstStyle>
              <a:lvl1pPr defTabSz="1828800">
                <a:spcBef>
                  <a:spcPts val="2100"/>
                </a:spcBef>
                <a:buClr>
                  <a:srgbClr val="D3002D"/>
                </a:buClr>
                <a:buSzPct val="100000"/>
                <a:buFont typeface="Wingdings" panose="05000000000000000000" pitchFamily="2" charset="2"/>
                <a:buChar char="§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1pPr>
              <a:lvl2pPr marL="411163" indent="-182563" defTabSz="1828800">
                <a:spcBef>
                  <a:spcPts val="19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2pPr>
              <a:lvl3pPr marL="547688" indent="-136525" defTabSz="1828800">
                <a:spcBef>
                  <a:spcPts val="16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3pPr>
              <a:lvl4pPr marL="730250" indent="-136525" defTabSz="1828800">
                <a:spcBef>
                  <a:spcPts val="13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4pPr>
              <a:lvl5pPr marL="868363" indent="-136525" defTabSz="1828800">
                <a:spcBef>
                  <a:spcPts val="1300"/>
                </a:spcBef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5pPr>
              <a:lvl6pPr marL="13255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6pPr>
              <a:lvl7pPr marL="17827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7pPr>
              <a:lvl8pPr marL="22399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8pPr>
              <a:lvl9pPr marL="2697163" indent="-136525" defTabSz="182880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rgbClr val="D3002D"/>
                </a:buClr>
                <a:buSzPct val="100000"/>
                <a:buFont typeface="Arial" panose="020B0604020202020204" pitchFamily="34" charset="0"/>
                <a:buChar char="-"/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r>
                <a: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Enterprise AI adoption</a:t>
              </a:r>
            </a:p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r>
                <a:rPr lang="en-US" altLang="en-US" sz="27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2.7X </a:t>
              </a:r>
              <a:r>
                <a: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growth in last 4 years</a:t>
              </a:r>
              <a:r>
                <a:rPr lang="en-US" altLang="en-US" sz="1200" baseline="30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Gill Sans" charset="0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678972" y="4161668"/>
            <a:ext cx="4139208" cy="2089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685809">
              <a:lnSpc>
                <a:spcPct val="90000"/>
              </a:lnSpc>
              <a:defRPr/>
            </a:pPr>
            <a:r>
              <a:rPr lang="en-US" sz="600" baseline="30000" dirty="0">
                <a:solidFill>
                  <a:schemeClr val="accent6"/>
                </a:solidFill>
                <a:latin typeface="MetricHPE"/>
              </a:rPr>
              <a:t>1</a:t>
            </a:r>
            <a:r>
              <a:rPr lang="en-US" sz="600" dirty="0">
                <a:solidFill>
                  <a:schemeClr val="accent6"/>
                </a:solidFill>
                <a:latin typeface="MetricHPE"/>
              </a:rPr>
              <a:t> IDC. Goldman Sachs. HPE Corporate Strategy.2018</a:t>
            </a:r>
          </a:p>
          <a:p>
            <a:pPr defTabSz="685809">
              <a:defRPr/>
            </a:pPr>
            <a:r>
              <a:rPr lang="en-US" sz="600" dirty="0">
                <a:solidFill>
                  <a:schemeClr val="accent6"/>
                </a:solidFill>
                <a:latin typeface="MetricHPE"/>
              </a:rPr>
              <a:t>2 Gartner - “2019 CIO Survey: CIOs Have Awoken to the Importance of AI”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450" y="2488083"/>
            <a:ext cx="2630126" cy="2479962"/>
          </a:xfrm>
          <a:prstGeom prst="rect">
            <a:avLst/>
          </a:prstGeom>
          <a:blipFill dpi="0" rotWithShape="1">
            <a:blip r:embed="rId4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748576" y="3371143"/>
            <a:ext cx="1731819" cy="84832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200" y="890954"/>
            <a:ext cx="2547815" cy="30948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978724" y="2530971"/>
            <a:ext cx="2427089" cy="1397198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endParaRPr lang="en-US" sz="14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Enterprise Deep Learning Use Cases</a:t>
            </a:r>
          </a:p>
        </p:txBody>
      </p:sp>
      <p:sp>
        <p:nvSpPr>
          <p:cNvPr id="4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35199" y="2482155"/>
            <a:ext cx="2427089" cy="1439466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endParaRPr lang="en-US" sz="14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5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35199" y="961132"/>
            <a:ext cx="2427089" cy="830461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r>
              <a:rPr lang="en-US" sz="2300" b="1" dirty="0">
                <a:solidFill>
                  <a:schemeClr val="bg1"/>
                </a:solidFill>
                <a:cs typeface="Trebuchet MS"/>
              </a:rPr>
              <a:t>Fraud Detection</a:t>
            </a:r>
          </a:p>
        </p:txBody>
      </p:sp>
      <p:sp>
        <p:nvSpPr>
          <p:cNvPr id="6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35199" y="1791593"/>
            <a:ext cx="2427089" cy="929878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r>
              <a:rPr lang="en-US" sz="1600" dirty="0">
                <a:solidFill>
                  <a:schemeClr val="bg1"/>
                </a:solidFill>
                <a:cs typeface="Trebuchet MS"/>
              </a:rPr>
              <a:t>Credit Cards</a:t>
            </a:r>
          </a:p>
          <a:p>
            <a:pPr algn="ctr" defTabSz="914390">
              <a:lnSpc>
                <a:spcPct val="110000"/>
              </a:lnSpc>
              <a:defRPr/>
            </a:pPr>
            <a:r>
              <a:rPr lang="en-US" sz="1600" dirty="0">
                <a:solidFill>
                  <a:schemeClr val="bg1"/>
                </a:solidFill>
                <a:cs typeface="Trebuchet MS"/>
              </a:rPr>
              <a:t>Car Loans</a:t>
            </a:r>
          </a:p>
        </p:txBody>
      </p:sp>
      <p:pic>
        <p:nvPicPr>
          <p:cNvPr id="8" name="Pictur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2292" y="2713688"/>
            <a:ext cx="1193437" cy="1193437"/>
          </a:xfrm>
          <a:prstGeom prst="rect">
            <a:avLst/>
          </a:prstGeom>
        </p:spPr>
      </p:pic>
      <p:sp>
        <p:nvSpPr>
          <p:cNvPr id="10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312915" y="2482155"/>
            <a:ext cx="2427684" cy="1439466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endParaRPr lang="en-US" sz="14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11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312915" y="961132"/>
            <a:ext cx="2427684" cy="830461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r>
              <a:rPr lang="en-US" sz="2300" b="1" dirty="0">
                <a:solidFill>
                  <a:schemeClr val="bg1"/>
                </a:solidFill>
                <a:cs typeface="Trebuchet MS"/>
              </a:rPr>
              <a:t>Medical Diagnosis</a:t>
            </a:r>
          </a:p>
        </p:txBody>
      </p:sp>
      <p:sp>
        <p:nvSpPr>
          <p:cNvPr id="12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312915" y="1791593"/>
            <a:ext cx="2427684" cy="929878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>
            <a:lvl1pPr defTabSz="9128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9128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9128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9128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912813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en-US" sz="1575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Detection / Prediction of Cancer, Alzheimer’s, Pneumonia</a:t>
            </a:r>
          </a:p>
        </p:txBody>
      </p:sp>
      <p:pic>
        <p:nvPicPr>
          <p:cNvPr id="13" name="Picture 1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/>
            </a:extLst>
          </a:blip>
          <a:stretch>
            <a:fillRect/>
          </a:stretch>
        </p:blipFill>
        <p:spPr>
          <a:xfrm>
            <a:off x="4041012" y="2797349"/>
            <a:ext cx="971776" cy="971776"/>
          </a:xfrm>
          <a:prstGeom prst="rect">
            <a:avLst/>
          </a:prstGeom>
        </p:spPr>
      </p:pic>
      <p:sp>
        <p:nvSpPr>
          <p:cNvPr id="16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978724" y="961132"/>
            <a:ext cx="2427089" cy="830461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r>
              <a:rPr lang="en-US" sz="2300" b="1" dirty="0">
                <a:solidFill>
                  <a:schemeClr val="bg1"/>
                </a:solidFill>
                <a:cs typeface="Trebuchet MS"/>
              </a:rPr>
              <a:t>Prediction</a:t>
            </a:r>
          </a:p>
        </p:txBody>
      </p:sp>
      <p:sp>
        <p:nvSpPr>
          <p:cNvPr id="17" name="Shape 5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978724" y="1791593"/>
            <a:ext cx="2427089" cy="929878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91423" rIns="91423" bIns="91423" anchor="ctr"/>
          <a:lstStyle/>
          <a:p>
            <a:pPr algn="ctr" defTabSz="914390">
              <a:lnSpc>
                <a:spcPct val="110000"/>
              </a:lnSpc>
              <a:defRPr/>
            </a:pPr>
            <a:r>
              <a:rPr lang="en-US" sz="1600" dirty="0">
                <a:solidFill>
                  <a:schemeClr val="bg1"/>
                </a:solidFill>
                <a:cs typeface="Trebuchet MS"/>
              </a:rPr>
              <a:t>Weather Forecast</a:t>
            </a:r>
            <a:br>
              <a:rPr lang="en-US" sz="1600" dirty="0">
                <a:solidFill>
                  <a:schemeClr val="bg1"/>
                </a:solidFill>
                <a:cs typeface="Trebuchet MS"/>
              </a:rPr>
            </a:br>
            <a:r>
              <a:rPr lang="en-US" sz="1600" dirty="0">
                <a:solidFill>
                  <a:schemeClr val="bg1"/>
                </a:solidFill>
                <a:cs typeface="Trebuchet MS"/>
              </a:rPr>
              <a:t>Gas &amp; Oil Location</a:t>
            </a:r>
          </a:p>
          <a:p>
            <a:pPr algn="ctr" defTabSz="914390">
              <a:lnSpc>
                <a:spcPct val="110000"/>
              </a:lnSpc>
              <a:defRPr/>
            </a:pPr>
            <a:r>
              <a:rPr lang="en-US" sz="1600" dirty="0">
                <a:solidFill>
                  <a:schemeClr val="bg1"/>
                </a:solidFill>
                <a:cs typeface="Trebuchet MS"/>
              </a:rPr>
              <a:t>Buyer / Trader Action</a:t>
            </a:r>
          </a:p>
        </p:txBody>
      </p:sp>
      <p:pic>
        <p:nvPicPr>
          <p:cNvPr id="1032" name="Picture 8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/>
            </a:extLst>
          </a:blip>
          <a:stretch>
            <a:fillRect/>
          </a:stretch>
        </p:blipFill>
        <p:spPr bwMode="auto">
          <a:xfrm>
            <a:off x="6759771" y="2839223"/>
            <a:ext cx="929901" cy="929901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7" descr="datat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58" y="3373041"/>
            <a:ext cx="476250" cy="441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" y="1385887"/>
            <a:ext cx="486966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 Black" panose="020B0A04020102020204" pitchFamily="34" charset="0"/>
                <a:ea typeface="Geneva" charset="0"/>
                <a:cs typeface="Arial Black" panose="020B0A04020102020204" pitchFamily="34" charset="0"/>
              </a:rPr>
              <a:t>Sample Architecture &amp; Applications</a:t>
            </a:r>
          </a:p>
        </p:txBody>
      </p:sp>
      <p:sp>
        <p:nvSpPr>
          <p:cNvPr id="8" name="Rounded Rectangle 7">
            <a:extLst>
              <a:ext uri="{FF2B5EF4-FFF2-40B4-BE49-F238E27FC236}"/>
            </a:extLst>
          </p:cNvPr>
          <p:cNvSpPr/>
          <p:nvPr/>
        </p:nvSpPr>
        <p:spPr>
          <a:xfrm>
            <a:off x="7879556" y="2419350"/>
            <a:ext cx="1187649" cy="7536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200" dirty="0"/>
          </a:p>
        </p:txBody>
      </p:sp>
      <p:grpSp>
        <p:nvGrpSpPr>
          <p:cNvPr id="28678" name="Group 12"/>
          <p:cNvGrpSpPr>
            <a:grpSpLocks/>
          </p:cNvGrpSpPr>
          <p:nvPr/>
        </p:nvGrpSpPr>
        <p:grpSpPr bwMode="auto">
          <a:xfrm>
            <a:off x="104180" y="552450"/>
            <a:ext cx="2328863" cy="3689151"/>
            <a:chOff x="304801" y="1045103"/>
            <a:chExt cx="2328475" cy="3689637"/>
          </a:xfrm>
        </p:grpSpPr>
        <p:sp>
          <p:nvSpPr>
            <p:cNvPr id="4" name="Rounded 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1" y="1261230"/>
              <a:ext cx="1998131" cy="100621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200" dirty="0"/>
            </a:p>
          </p:txBody>
        </p:sp>
        <p:sp>
          <p:nvSpPr>
            <p:cNvPr id="5" name="Rounded Rectangl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1" y="2494880"/>
              <a:ext cx="1998131" cy="100621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200" dirty="0"/>
            </a:p>
          </p:txBody>
        </p:sp>
        <p:sp>
          <p:nvSpPr>
            <p:cNvPr id="6" name="Rounded Rectangle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1" y="3727934"/>
              <a:ext cx="1998131" cy="100680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200" dirty="0"/>
            </a:p>
          </p:txBody>
        </p:sp>
        <p:sp>
          <p:nvSpPr>
            <p:cNvPr id="28735" name="TextBox 8"/>
            <p:cNvSpPr txBox="1">
              <a:spLocks noChangeArrowheads="1"/>
            </p:cNvSpPr>
            <p:nvPr/>
          </p:nvSpPr>
          <p:spPr bwMode="auto">
            <a:xfrm>
              <a:off x="304801" y="1045103"/>
              <a:ext cx="2171338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altLang="en-US" sz="900" dirty="0"/>
                <a:t>Electronic Health Record Systems</a:t>
              </a:r>
            </a:p>
          </p:txBody>
        </p:sp>
        <p:sp>
          <p:nvSpPr>
            <p:cNvPr id="28736" name="TextBox 9"/>
            <p:cNvSpPr txBox="1">
              <a:spLocks noChangeArrowheads="1"/>
            </p:cNvSpPr>
            <p:nvPr/>
          </p:nvSpPr>
          <p:spPr bwMode="auto">
            <a:xfrm>
              <a:off x="707038" y="2268280"/>
              <a:ext cx="1926238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altLang="en-US" sz="900" dirty="0"/>
                <a:t>Monitors / Devices</a:t>
              </a:r>
            </a:p>
          </p:txBody>
        </p:sp>
        <p:sp>
          <p:nvSpPr>
            <p:cNvPr id="28737" name="TextBox 10"/>
            <p:cNvSpPr txBox="1">
              <a:spLocks noChangeArrowheads="1"/>
            </p:cNvSpPr>
            <p:nvPr/>
          </p:nvSpPr>
          <p:spPr bwMode="auto">
            <a:xfrm>
              <a:off x="839447" y="3501510"/>
              <a:ext cx="1251679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r>
                <a:rPr lang="en-US" altLang="en-US" sz="900" dirty="0"/>
                <a:t>Database Access</a:t>
              </a:r>
            </a:p>
          </p:txBody>
        </p:sp>
      </p:grpSp>
      <p:grpSp>
        <p:nvGrpSpPr>
          <p:cNvPr id="28679" name="Group 56"/>
          <p:cNvGrpSpPr>
            <a:grpSpLocks/>
          </p:cNvGrpSpPr>
          <p:nvPr/>
        </p:nvGrpSpPr>
        <p:grpSpPr bwMode="auto">
          <a:xfrm>
            <a:off x="2768203" y="1168003"/>
            <a:ext cx="4286250" cy="3200400"/>
            <a:chOff x="2421114" y="1449107"/>
            <a:chExt cx="4285044" cy="3052539"/>
          </a:xfrm>
        </p:grpSpPr>
        <p:sp>
          <p:nvSpPr>
            <p:cNvPr id="14" name="Rounded 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47864" y="1579135"/>
              <a:ext cx="1001629" cy="193566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200" dirty="0"/>
            </a:p>
          </p:txBody>
        </p:sp>
        <p:sp>
          <p:nvSpPr>
            <p:cNvPr id="16" name="Rounded Rectangle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90293" y="1584245"/>
              <a:ext cx="1001629" cy="75405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200" dirty="0"/>
            </a:p>
          </p:txBody>
        </p:sp>
        <p:sp>
          <p:nvSpPr>
            <p:cNvPr id="17" name="Rounded Rectangle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98625" y="2658539"/>
              <a:ext cx="1001629" cy="75405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200" dirty="0"/>
            </a:p>
          </p:txBody>
        </p:sp>
        <p:grpSp>
          <p:nvGrpSpPr>
            <p:cNvPr id="28728" name="Group 55"/>
            <p:cNvGrpSpPr>
              <a:grpSpLocks/>
            </p:cNvGrpSpPr>
            <p:nvPr/>
          </p:nvGrpSpPr>
          <p:grpSpPr bwMode="auto">
            <a:xfrm>
              <a:off x="2421114" y="1449107"/>
              <a:ext cx="4285044" cy="3052539"/>
              <a:chOff x="2421114" y="1449107"/>
              <a:chExt cx="4285044" cy="3052539"/>
            </a:xfrm>
          </p:grpSpPr>
          <p:pic>
            <p:nvPicPr>
              <p:cNvPr id="28729" name="Picture 24" descr="datata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8003" y="3556358"/>
                <a:ext cx="472453" cy="4416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ounded Rectangle 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421114" y="1449107"/>
                <a:ext cx="4285044" cy="2240005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200" dirty="0"/>
              </a:p>
            </p:txBody>
          </p:sp>
          <p:sp>
            <p:nvSpPr>
              <p:cNvPr id="19" name="Can 18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195" y="3979262"/>
                <a:ext cx="4063055" cy="522384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/>
              </a:ex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2"/>
                    </a:solidFill>
                  </a:rPr>
                  <a:t>Secure HDFS Data Lake</a:t>
                </a:r>
              </a:p>
            </p:txBody>
          </p:sp>
        </p:grpSp>
      </p:grpSp>
      <p:pic>
        <p:nvPicPr>
          <p:cNvPr id="28680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1" y="815578"/>
            <a:ext cx="73997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1120378"/>
            <a:ext cx="30777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55" y="1168003"/>
            <a:ext cx="910828" cy="2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2130028"/>
            <a:ext cx="79355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8" y="2381250"/>
            <a:ext cx="68877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" y="2752725"/>
            <a:ext cx="1038225" cy="16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42" descr="databases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6" y="3496866"/>
            <a:ext cx="1381125" cy="5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Arrow Connector 46">
            <a:extLst>
              <a:ext uri="{FF2B5EF4-FFF2-40B4-BE49-F238E27FC236}"/>
            </a:extLst>
          </p:cNvPr>
          <p:cNvCxnSpPr>
            <a:stCxn id="28681" idx="3"/>
            <a:endCxn id="28682" idx="1"/>
          </p:cNvCxnSpPr>
          <p:nvPr/>
        </p:nvCxnSpPr>
        <p:spPr>
          <a:xfrm flipV="1">
            <a:off x="614958" y="1276350"/>
            <a:ext cx="394097" cy="2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8" name="Picture 103" descr="storag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825103"/>
            <a:ext cx="245864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03" descr="stora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506410"/>
            <a:ext cx="246459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Arrow Connector 50">
            <a:extLst>
              <a:ext uri="{FF2B5EF4-FFF2-40B4-BE49-F238E27FC236}"/>
            </a:extLst>
          </p:cNvPr>
          <p:cNvCxnSpPr>
            <a:cxnSpLocks/>
            <a:stCxn id="4" idx="3"/>
          </p:cNvCxnSpPr>
          <p:nvPr/>
        </p:nvCxnSpPr>
        <p:spPr>
          <a:xfrm>
            <a:off x="2102644" y="1271587"/>
            <a:ext cx="903089" cy="39052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/>
            </a:extLst>
          </p:cNvPr>
          <p:cNvCxnSpPr>
            <a:cxnSpLocks/>
            <a:stCxn id="5" idx="3"/>
          </p:cNvCxnSpPr>
          <p:nvPr/>
        </p:nvCxnSpPr>
        <p:spPr>
          <a:xfrm flipV="1">
            <a:off x="2102644" y="2247900"/>
            <a:ext cx="903089" cy="25717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/>
            </a:extLst>
          </p:cNvPr>
          <p:cNvCxnSpPr>
            <a:cxnSpLocks/>
            <a:stCxn id="6" idx="3"/>
          </p:cNvCxnSpPr>
          <p:nvPr/>
        </p:nvCxnSpPr>
        <p:spPr>
          <a:xfrm flipV="1">
            <a:off x="2102644" y="2970014"/>
            <a:ext cx="898327" cy="768549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3" name="TextBox 59"/>
          <p:cNvSpPr txBox="1">
            <a:spLocks noChangeArrowheads="1"/>
          </p:cNvSpPr>
          <p:nvPr/>
        </p:nvSpPr>
        <p:spPr bwMode="auto">
          <a:xfrm>
            <a:off x="2191345" y="926901"/>
            <a:ext cx="661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dirty="0"/>
              <a:t>Kafka</a:t>
            </a:r>
          </a:p>
          <a:p>
            <a:r>
              <a:rPr lang="en-US" altLang="en-US" sz="900" dirty="0"/>
              <a:t>Connect</a:t>
            </a:r>
          </a:p>
        </p:txBody>
      </p:sp>
      <p:sp>
        <p:nvSpPr>
          <p:cNvPr id="28694" name="TextBox 60"/>
          <p:cNvSpPr txBox="1">
            <a:spLocks noChangeArrowheads="1"/>
          </p:cNvSpPr>
          <p:nvPr/>
        </p:nvSpPr>
        <p:spPr bwMode="auto">
          <a:xfrm>
            <a:off x="2068711" y="2084784"/>
            <a:ext cx="726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dirty="0"/>
              <a:t>Publishers</a:t>
            </a:r>
          </a:p>
        </p:txBody>
      </p:sp>
      <p:pic>
        <p:nvPicPr>
          <p:cNvPr id="28695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55" y="1574601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TextBox 64"/>
          <p:cNvSpPr txBox="1">
            <a:spLocks noChangeArrowheads="1"/>
          </p:cNvSpPr>
          <p:nvPr/>
        </p:nvSpPr>
        <p:spPr bwMode="auto">
          <a:xfrm>
            <a:off x="2544366" y="1371600"/>
            <a:ext cx="19252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US" altLang="en-US" sz="675" dirty="0"/>
              <a:t>Centralized Publisher </a:t>
            </a:r>
          </a:p>
          <a:p>
            <a:pPr algn="ctr"/>
            <a:r>
              <a:rPr lang="en-US" altLang="en-US" sz="675" dirty="0"/>
              <a:t>Subscriber Hub</a:t>
            </a:r>
          </a:p>
        </p:txBody>
      </p:sp>
      <p:sp>
        <p:nvSpPr>
          <p:cNvPr id="67" name="Rounded Rectangle 66">
            <a:extLst>
              <a:ext uri="{FF2B5EF4-FFF2-40B4-BE49-F238E27FC236}"/>
            </a:extLst>
          </p:cNvPr>
          <p:cNvSpPr/>
          <p:nvPr/>
        </p:nvSpPr>
        <p:spPr>
          <a:xfrm>
            <a:off x="4377333" y="1284089"/>
            <a:ext cx="1001911" cy="75545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200" dirty="0"/>
          </a:p>
        </p:txBody>
      </p:sp>
      <p:pic>
        <p:nvPicPr>
          <p:cNvPr id="28699" name="Picture 6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05" y="1538288"/>
            <a:ext cx="460176" cy="3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00" name="Group 72"/>
          <p:cNvGrpSpPr>
            <a:grpSpLocks/>
          </p:cNvGrpSpPr>
          <p:nvPr/>
        </p:nvGrpSpPr>
        <p:grpSpPr bwMode="auto">
          <a:xfrm>
            <a:off x="4385667" y="2295525"/>
            <a:ext cx="1200150" cy="814388"/>
            <a:chOff x="4371439" y="2503469"/>
            <a:chExt cx="1200821" cy="814329"/>
          </a:xfrm>
        </p:grpSpPr>
        <p:pic>
          <p:nvPicPr>
            <p:cNvPr id="28722" name="Picture 6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531" y="2503469"/>
              <a:ext cx="514556" cy="514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ounded Rectangle 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371439" y="2552876"/>
              <a:ext cx="1002471" cy="755397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200" dirty="0"/>
            </a:p>
          </p:txBody>
        </p:sp>
        <p:pic>
          <p:nvPicPr>
            <p:cNvPr id="28724" name="Picture 7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146" y="2795176"/>
              <a:ext cx="1003114" cy="52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5" name="Elbow Connector 74">
            <a:extLst>
              <a:ext uri="{FF2B5EF4-FFF2-40B4-BE49-F238E27FC236}"/>
            </a:extLst>
          </p:cNvPr>
          <p:cNvCxnSpPr>
            <a:stCxn id="71" idx="1"/>
          </p:cNvCxnSpPr>
          <p:nvPr/>
        </p:nvCxnSpPr>
        <p:spPr>
          <a:xfrm rot="10800000" flipH="1" flipV="1">
            <a:off x="4385667" y="2722364"/>
            <a:ext cx="52388" cy="1074539"/>
          </a:xfrm>
          <a:prstGeom prst="bentConnector4">
            <a:avLst>
              <a:gd name="adj1" fmla="val -431883"/>
              <a:gd name="adj2" fmla="val 67565"/>
            </a:avLst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/>
            </a:extLst>
          </p:cNvPr>
          <p:cNvCxnSpPr>
            <a:cxnSpLocks/>
            <a:stCxn id="67" idx="3"/>
          </p:cNvCxnSpPr>
          <p:nvPr/>
        </p:nvCxnSpPr>
        <p:spPr>
          <a:xfrm>
            <a:off x="5379244" y="1662112"/>
            <a:ext cx="198239" cy="2134791"/>
          </a:xfrm>
          <a:prstGeom prst="bentConnector2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703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05" y="1372790"/>
            <a:ext cx="590550" cy="2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83" y="1298376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8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80" y="1590675"/>
            <a:ext cx="23455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3" name="TextBox 8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15621" y="1844278"/>
            <a:ext cx="13465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800" dirty="0"/>
              <a:t>Model Build</a:t>
            </a:r>
          </a:p>
        </p:txBody>
      </p:sp>
      <p:cxnSp>
        <p:nvCxnSpPr>
          <p:cNvPr id="84" name="Straight Arrow Connector 83">
            <a:extLst>
              <a:ext uri="{FF2B5EF4-FFF2-40B4-BE49-F238E27FC236}"/>
            </a:extLst>
          </p:cNvPr>
          <p:cNvCxnSpPr/>
          <p:nvPr/>
        </p:nvCxnSpPr>
        <p:spPr>
          <a:xfrm flipV="1">
            <a:off x="6248996" y="2036564"/>
            <a:ext cx="0" cy="3827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08" name="TextBox 84"/>
          <p:cNvSpPr txBox="1">
            <a:spLocks noChangeArrowheads="1"/>
          </p:cNvSpPr>
          <p:nvPr/>
        </p:nvSpPr>
        <p:spPr bwMode="auto">
          <a:xfrm>
            <a:off x="6362700" y="2219325"/>
            <a:ext cx="7596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dirty="0"/>
              <a:t>Promotion</a:t>
            </a:r>
          </a:p>
        </p:txBody>
      </p:sp>
      <p:pic>
        <p:nvPicPr>
          <p:cNvPr id="28709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17" y="2517576"/>
            <a:ext cx="590550" cy="2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96" y="2443162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8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93" y="2734866"/>
            <a:ext cx="234553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9" name="TextBox 8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915620" y="2979538"/>
            <a:ext cx="10019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800" dirty="0"/>
              <a:t>Model Score</a:t>
            </a:r>
          </a:p>
        </p:txBody>
      </p:sp>
      <p:cxnSp>
        <p:nvCxnSpPr>
          <p:cNvPr id="91" name="Straight Arrow Connector 90">
            <a:extLst>
              <a:ext uri="{FF2B5EF4-FFF2-40B4-BE49-F238E27FC236}"/>
            </a:extLst>
          </p:cNvPr>
          <p:cNvCxnSpPr/>
          <p:nvPr/>
        </p:nvCxnSpPr>
        <p:spPr>
          <a:xfrm>
            <a:off x="6758583" y="2855714"/>
            <a:ext cx="11019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/>
            </a:extLst>
          </p:cNvPr>
          <p:cNvCxnSpPr>
            <a:cxnSpLocks/>
            <a:endCxn id="67" idx="1"/>
          </p:cNvCxnSpPr>
          <p:nvPr/>
        </p:nvCxnSpPr>
        <p:spPr>
          <a:xfrm>
            <a:off x="4007644" y="1662112"/>
            <a:ext cx="3696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012406" y="2489001"/>
            <a:ext cx="3684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376268" y="1438275"/>
            <a:ext cx="3696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379244" y="2795587"/>
            <a:ext cx="3696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18" name="TextBox 98"/>
          <p:cNvSpPr txBox="1">
            <a:spLocks noChangeArrowheads="1"/>
          </p:cNvSpPr>
          <p:nvPr/>
        </p:nvSpPr>
        <p:spPr bwMode="auto">
          <a:xfrm>
            <a:off x="7916466" y="2625452"/>
            <a:ext cx="1113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en-US" sz="900" dirty="0"/>
              <a:t>Results / Feedback</a:t>
            </a:r>
          </a:p>
        </p:txBody>
      </p:sp>
      <p:sp>
        <p:nvSpPr>
          <p:cNvPr id="41006" name="TextBox 9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53545" y="1863328"/>
            <a:ext cx="8810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800" dirty="0"/>
              <a:t>Local Store</a:t>
            </a:r>
          </a:p>
        </p:txBody>
      </p:sp>
      <p:sp>
        <p:nvSpPr>
          <p:cNvPr id="41007" name="TextBox 10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67833" y="2911078"/>
            <a:ext cx="13477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800" dirty="0"/>
              <a:t>Speed Layer</a:t>
            </a:r>
          </a:p>
        </p:txBody>
      </p:sp>
      <p:pic>
        <p:nvPicPr>
          <p:cNvPr id="28721" name="Picture 1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71" y="1003101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43" y="2463992"/>
            <a:ext cx="820861" cy="398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Popular Deep Learning Frameworks</a:t>
            </a:r>
          </a:p>
        </p:txBody>
      </p:sp>
      <p:pic>
        <p:nvPicPr>
          <p:cNvPr id="2970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1861462"/>
            <a:ext cx="1619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71" y="507160"/>
            <a:ext cx="1612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277" y="1830097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59" y="2417763"/>
            <a:ext cx="1927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96" y="3330284"/>
            <a:ext cx="15271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04" y="1902737"/>
            <a:ext cx="22240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899320"/>
            <a:ext cx="18288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58" descr="H2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3536951"/>
            <a:ext cx="1491028" cy="5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32" y="915732"/>
            <a:ext cx="1729032" cy="962244"/>
          </a:xfrm>
          <a:prstGeom prst="rect">
            <a:avLst/>
          </a:prstGeom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1535907"/>
            <a:ext cx="19415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6559990" y="608737"/>
            <a:ext cx="1853114" cy="2915516"/>
          </a:xfrm>
          <a:prstGeom prst="flowChartAlternateProcess">
            <a:avLst/>
          </a:prstGeom>
          <a:noFill/>
          <a:ln w="155575" cmpd="tri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Red Gradient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Red Gradient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Title Slide [option 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1626</Words>
  <Application>Microsoft Office PowerPoint</Application>
  <PresentationFormat>On-screen Show (16:9)</PresentationFormat>
  <Paragraphs>420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ＭＳ Ｐゴシック</vt:lpstr>
      <vt:lpstr>ＭＳ Ｐゴシック</vt:lpstr>
      <vt:lpstr>Arial</vt:lpstr>
      <vt:lpstr>Arial Black</vt:lpstr>
      <vt:lpstr>Calibri</vt:lpstr>
      <vt:lpstr>Century Gothic</vt:lpstr>
      <vt:lpstr>Geneva</vt:lpstr>
      <vt:lpstr>Gill Sans</vt:lpstr>
      <vt:lpstr>Mangal</vt:lpstr>
      <vt:lpstr>MetricHPE</vt:lpstr>
      <vt:lpstr>Trebuchet MS</vt:lpstr>
      <vt:lpstr>Verdana</vt:lpstr>
      <vt:lpstr>Wingdings</vt:lpstr>
      <vt:lpstr>ヒラギノ角ゴ ProN W3</vt:lpstr>
      <vt:lpstr>2_Red Gradient line</vt:lpstr>
      <vt:lpstr>3_Red Gradient line</vt:lpstr>
      <vt:lpstr>6_Title Slide [option 1]</vt:lpstr>
      <vt:lpstr>PowerPoint Presentation</vt:lpstr>
      <vt:lpstr>Agenda</vt:lpstr>
      <vt:lpstr>Big Data</vt:lpstr>
      <vt:lpstr>Let’s get grounded…what is AI?</vt:lpstr>
      <vt:lpstr>Game Changing Innovation</vt:lpstr>
      <vt:lpstr>Why AI / ML / DL?</vt:lpstr>
      <vt:lpstr>Enterprise Deep Learning Use Cases</vt:lpstr>
      <vt:lpstr>Sample Architecture &amp; Applications</vt:lpstr>
      <vt:lpstr>Popular Deep Learning Frameworks</vt:lpstr>
      <vt:lpstr>Deep Neural Network (DNN)</vt:lpstr>
      <vt:lpstr>Matrix Multiplication</vt:lpstr>
      <vt:lpstr>H/W Requirements</vt:lpstr>
      <vt:lpstr>S/W Requirements</vt:lpstr>
      <vt:lpstr>Spark</vt:lpstr>
      <vt:lpstr>TensorFlow</vt:lpstr>
      <vt:lpstr>Horovod</vt:lpstr>
      <vt:lpstr>Distributed Training Framework</vt:lpstr>
      <vt:lpstr>Distributed Training – Schemes</vt:lpstr>
      <vt:lpstr>More Bits and Bobs</vt:lpstr>
      <vt:lpstr>Running TensorFlow with Horovod</vt:lpstr>
      <vt:lpstr>TensorFlow with Horovod</vt:lpstr>
      <vt:lpstr>Fitting It All Together</vt:lpstr>
      <vt:lpstr>Wow!</vt:lpstr>
      <vt:lpstr>Architectural Challenges</vt:lpstr>
      <vt:lpstr>Cost Challenges</vt:lpstr>
      <vt:lpstr>Support and Security Challenges</vt:lpstr>
      <vt:lpstr>How To Bring Order Out of Chaos</vt:lpstr>
      <vt:lpstr>Faster ML / DL Deployment Time</vt:lpstr>
      <vt:lpstr>Technology Innovations</vt:lpstr>
      <vt:lpstr>NVIDIA GPUs and CUDA</vt:lpstr>
      <vt:lpstr>A Brief History of Surfacing a GPU device into a Container</vt:lpstr>
      <vt:lpstr>GPU Access from within a Container</vt:lpstr>
      <vt:lpstr>With HPE, Challenges Solved</vt:lpstr>
      <vt:lpstr>Fitting It All Together</vt:lpstr>
      <vt:lpstr>Implement Deep Learning Platform</vt:lpstr>
      <vt:lpstr>Lessons Learned</vt:lpstr>
      <vt:lpstr>Takeaways</vt:lpstr>
      <vt:lpstr>Recommendations</vt:lpstr>
      <vt:lpstr>PowerPoint Presentation</vt:lpstr>
    </vt:vector>
  </TitlesOfParts>
  <Company>O'Reilly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 Vondrak</dc:creator>
  <cp:lastModifiedBy>Phelan, Tom</cp:lastModifiedBy>
  <cp:revision>307</cp:revision>
  <cp:lastPrinted>2018-11-12T18:44:27Z</cp:lastPrinted>
  <dcterms:created xsi:type="dcterms:W3CDTF">2018-07-24T00:02:08Z</dcterms:created>
  <dcterms:modified xsi:type="dcterms:W3CDTF">2019-10-15T20:23:14Z</dcterms:modified>
</cp:coreProperties>
</file>